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FFFFCC"/>
    <a:srgbClr val="E7FEFF"/>
    <a:srgbClr val="FFCCFF"/>
    <a:srgbClr val="FF99CC"/>
    <a:srgbClr val="DDFFFF"/>
    <a:srgbClr val="FFCC99"/>
    <a:srgbClr val="FFF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153" autoAdjust="0"/>
    <p:restoredTop sz="94660"/>
  </p:normalViewPr>
  <p:slideViewPr>
    <p:cSldViewPr>
      <p:cViewPr>
        <p:scale>
          <a:sx n="150" d="100"/>
          <a:sy n="150" d="100"/>
        </p:scale>
        <p:origin x="-666" y="55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77319-3177-4514-979E-7F406EEA0F71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6ABE-D3BB-40D6-BFD0-2531A1BA7A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3FFDE-641E-42E6-8E84-B01E1700000F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81E5-584C-4A95-838E-55F2B92C41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B7B8-4390-4D7E-AF24-BEEFFC1EA912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F6C7-4372-4310-8E15-DE1D635410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E131B-71FB-492F-B298-BDEB6D9A3DFE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6B1B-073F-4474-AB2C-B74562D7A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168-B287-4BE3-A027-484DBF6D57EF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13B1A-8C00-4EA7-9145-A2B6AAA3A4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43DF6-FC84-43A4-A4B3-18652D99439F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00F61-0E31-4526-9FFA-F6A28E1632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5E60-800D-4EF6-9E3D-A972A6E07B06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578D-24B4-4C76-A448-5642340DC7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29905-7355-42CF-B9E3-D6C6D77869AE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4AD3-783A-4B9B-A307-51DD693EA6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5FFE-DFB7-444F-BEA4-C48E2124DD87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63E0-B1B4-485F-B4B7-05863595C2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1C5A-4E95-4F64-B201-9052B078B788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A9FC-D52C-497E-B4AF-9EB1496888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827E-3056-4796-86C7-3AD1FA0C1061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70A6-2CE8-4271-ABA0-8A0C2ACB8E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947552-7F1B-480D-A02A-766C6185B765}" type="datetimeFigureOut">
              <a:rPr lang="ru-RU"/>
              <a:pPr>
                <a:defRPr/>
              </a:pPr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EF54C7-CC2E-49C0-8AA5-AC9A6EFB97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411538" y="3132138"/>
            <a:ext cx="23764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58800" y="8537575"/>
            <a:ext cx="592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F03090"/>
                </a:solidFill>
                <a:cs typeface="Arial" charset="0"/>
              </a:rPr>
              <a:t>Рис. 3.</a:t>
            </a:r>
            <a:r>
              <a:rPr lang="ru-RU" sz="1200" dirty="0">
                <a:cs typeface="Arial" charset="0"/>
              </a:rPr>
              <a:t>          Концепция реализации в составе средств ПВО СВ режимов работы</a:t>
            </a:r>
          </a:p>
          <a:p>
            <a:r>
              <a:rPr lang="ru-RU" sz="1200" dirty="0">
                <a:cs typeface="Arial" charset="0"/>
              </a:rPr>
              <a:t>                          на новых физических принципах для борьбы с мини-БЛА</a:t>
            </a:r>
          </a:p>
        </p:txBody>
      </p:sp>
      <p:grpSp>
        <p:nvGrpSpPr>
          <p:cNvPr id="13315" name="Группа 2"/>
          <p:cNvGrpSpPr>
            <a:grpSpLocks/>
          </p:cNvGrpSpPr>
          <p:nvPr/>
        </p:nvGrpSpPr>
        <p:grpSpPr bwMode="auto">
          <a:xfrm>
            <a:off x="167483" y="163513"/>
            <a:ext cx="6566692" cy="8304212"/>
            <a:chOff x="167631" y="163512"/>
            <a:chExt cx="6566544" cy="830421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076760" y="2195512"/>
              <a:ext cx="2376435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3317" name="Picture 39" descr="Облак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4987" y="163512"/>
              <a:ext cx="6549188" cy="830421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318" name="Rectangle 69"/>
            <p:cNvSpPr>
              <a:spLocks noChangeArrowheads="1"/>
            </p:cNvSpPr>
            <p:nvPr/>
          </p:nvSpPr>
          <p:spPr bwMode="auto">
            <a:xfrm>
              <a:off x="228599" y="217486"/>
              <a:ext cx="6448426" cy="4564064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77900"/>
              <a:r>
                <a:rPr lang="ru-RU" sz="1900"/>
                <a:t> </a:t>
              </a:r>
            </a:p>
          </p:txBody>
        </p:sp>
        <p:pic>
          <p:nvPicPr>
            <p:cNvPr id="13319" name="Picture 2" descr="https://static.360tv.ru/get_resized/WYFt4yGjB5TtuxFOsy94lA1fBVd1aHYfom6piUJk9qg/resizing_type:fill/size:1600:900/gravity:fp:0.5:0.5/enlarge:1/aHR0cHM6Ly8zNjB0di5ydS9tZWRpYS9hcnRpY2xlX21lZGlhLzIwMTUwMTI2L2I1NjhjYTJkLmpwZw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67830" y="378024"/>
              <a:ext cx="413270" cy="23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Line 86"/>
            <p:cNvSpPr>
              <a:spLocks noChangeShapeType="1"/>
            </p:cNvSpPr>
            <p:nvPr/>
          </p:nvSpPr>
          <p:spPr bwMode="auto">
            <a:xfrm flipH="1" flipV="1">
              <a:off x="1743073" y="752473"/>
              <a:ext cx="609601" cy="227647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Line 87"/>
            <p:cNvSpPr>
              <a:spLocks noChangeShapeType="1"/>
            </p:cNvSpPr>
            <p:nvPr/>
          </p:nvSpPr>
          <p:spPr bwMode="auto">
            <a:xfrm flipH="1" flipV="1">
              <a:off x="847725" y="1219199"/>
              <a:ext cx="1485900" cy="185737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Text Box 92"/>
            <p:cNvSpPr txBox="1">
              <a:spLocks noChangeArrowheads="1"/>
            </p:cNvSpPr>
            <p:nvPr/>
          </p:nvSpPr>
          <p:spPr bwMode="auto">
            <a:xfrm>
              <a:off x="286548" y="1699417"/>
              <a:ext cx="1074333" cy="510909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 dirty="0"/>
                <a:t>   Наносекундный</a:t>
              </a:r>
            </a:p>
            <a:p>
              <a:pPr>
                <a:lnSpc>
                  <a:spcPct val="80000"/>
                </a:lnSpc>
              </a:pPr>
              <a:r>
                <a:rPr lang="ru-RU" sz="800" dirty="0"/>
                <a:t>    сверхмощный</a:t>
              </a:r>
            </a:p>
            <a:p>
              <a:pPr>
                <a:lnSpc>
                  <a:spcPct val="80000"/>
                </a:lnSpc>
              </a:pPr>
              <a:r>
                <a:rPr lang="ru-RU" sz="800" dirty="0"/>
                <a:t>электромагнитный</a:t>
              </a:r>
            </a:p>
            <a:p>
              <a:pPr>
                <a:lnSpc>
                  <a:spcPct val="80000"/>
                </a:lnSpc>
              </a:pPr>
              <a:r>
                <a:rPr lang="ru-RU" sz="800" dirty="0"/>
                <a:t>        импульс</a:t>
              </a:r>
            </a:p>
          </p:txBody>
        </p:sp>
        <p:sp>
          <p:nvSpPr>
            <p:cNvPr id="13323" name="Oval 97"/>
            <p:cNvSpPr>
              <a:spLocks noChangeArrowheads="1"/>
            </p:cNvSpPr>
            <p:nvPr/>
          </p:nvSpPr>
          <p:spPr bwMode="auto">
            <a:xfrm rot="-7714939">
              <a:off x="1018679" y="277811"/>
              <a:ext cx="931009" cy="91440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900"/>
            </a:p>
          </p:txBody>
        </p:sp>
        <p:sp>
          <p:nvSpPr>
            <p:cNvPr id="13324" name="Arc 89"/>
            <p:cNvSpPr>
              <a:spLocks/>
            </p:cNvSpPr>
            <p:nvPr/>
          </p:nvSpPr>
          <p:spPr bwMode="auto">
            <a:xfrm>
              <a:off x="1524001" y="695325"/>
              <a:ext cx="2654110" cy="2617786"/>
            </a:xfrm>
            <a:custGeom>
              <a:avLst/>
              <a:gdLst>
                <a:gd name="T0" fmla="*/ 0 w 23043"/>
                <a:gd name="T1" fmla="*/ 5817 h 21600"/>
                <a:gd name="T2" fmla="*/ 2654110 w 23043"/>
                <a:gd name="T3" fmla="*/ 2617786 h 21600"/>
                <a:gd name="T4" fmla="*/ 166206 w 23043"/>
                <a:gd name="T5" fmla="*/ 2617786 h 21600"/>
                <a:gd name="T6" fmla="*/ 0 60000 65536"/>
                <a:gd name="T7" fmla="*/ 0 60000 65536"/>
                <a:gd name="T8" fmla="*/ 0 60000 65536"/>
                <a:gd name="T9" fmla="*/ 0 w 23043"/>
                <a:gd name="T10" fmla="*/ 0 h 21600"/>
                <a:gd name="T11" fmla="*/ 23043 w 2304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3" h="21600" fill="none" extrusionOk="0">
                  <a:moveTo>
                    <a:pt x="0" y="48"/>
                  </a:moveTo>
                  <a:cubicBezTo>
                    <a:pt x="480" y="16"/>
                    <a:pt x="961" y="-1"/>
                    <a:pt x="1443" y="0"/>
                  </a:cubicBezTo>
                  <a:cubicBezTo>
                    <a:pt x="13372" y="0"/>
                    <a:pt x="23043" y="9670"/>
                    <a:pt x="23043" y="21600"/>
                  </a:cubicBezTo>
                </a:path>
                <a:path w="23043" h="21600" stroke="0" extrusionOk="0">
                  <a:moveTo>
                    <a:pt x="0" y="48"/>
                  </a:moveTo>
                  <a:cubicBezTo>
                    <a:pt x="480" y="16"/>
                    <a:pt x="961" y="-1"/>
                    <a:pt x="1443" y="0"/>
                  </a:cubicBezTo>
                  <a:cubicBezTo>
                    <a:pt x="13372" y="0"/>
                    <a:pt x="23043" y="9670"/>
                    <a:pt x="23043" y="21600"/>
                  </a:cubicBezTo>
                  <a:lnTo>
                    <a:pt x="1443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 type="triangle" w="med" len="lg"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AutoShape 96"/>
            <p:cNvSpPr>
              <a:spLocks noChangeArrowheads="1"/>
            </p:cNvSpPr>
            <p:nvPr/>
          </p:nvSpPr>
          <p:spPr bwMode="auto">
            <a:xfrm>
              <a:off x="1347836" y="582612"/>
              <a:ext cx="216589" cy="225425"/>
            </a:xfrm>
            <a:prstGeom prst="irregularSeal1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900"/>
            </a:p>
          </p:txBody>
        </p:sp>
        <p:sp>
          <p:nvSpPr>
            <p:cNvPr id="13326" name="Line 104"/>
            <p:cNvSpPr>
              <a:spLocks noChangeShapeType="1"/>
            </p:cNvSpPr>
            <p:nvPr/>
          </p:nvSpPr>
          <p:spPr bwMode="auto">
            <a:xfrm>
              <a:off x="423764" y="2190744"/>
              <a:ext cx="1027989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Line 105"/>
            <p:cNvSpPr>
              <a:spLocks noChangeShapeType="1"/>
            </p:cNvSpPr>
            <p:nvPr/>
          </p:nvSpPr>
          <p:spPr bwMode="auto">
            <a:xfrm flipH="1" flipV="1">
              <a:off x="1374414" y="1296715"/>
              <a:ext cx="73786" cy="900085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AutoShape 116"/>
            <p:cNvSpPr>
              <a:spLocks noChangeArrowheads="1"/>
            </p:cNvSpPr>
            <p:nvPr/>
          </p:nvSpPr>
          <p:spPr bwMode="auto">
            <a:xfrm>
              <a:off x="1039616" y="3896469"/>
              <a:ext cx="402468" cy="542181"/>
            </a:xfrm>
            <a:prstGeom prst="wedgeRoundRectCallout">
              <a:avLst>
                <a:gd name="adj1" fmla="val 271986"/>
                <a:gd name="adj2" fmla="val -98046"/>
                <a:gd name="adj3" fmla="val 16667"/>
              </a:avLst>
            </a:prstGeom>
            <a:gradFill rotWithShape="1">
              <a:gsLst>
                <a:gs pos="0">
                  <a:srgbClr val="FF3300"/>
                </a:gs>
                <a:gs pos="100000">
                  <a:srgbClr val="FFFFFF"/>
                </a:gs>
              </a:gsLst>
              <a:lin ang="189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77900"/>
              <a:endParaRPr lang="ru-RU" sz="1900"/>
            </a:p>
          </p:txBody>
        </p:sp>
        <p:sp>
          <p:nvSpPr>
            <p:cNvPr id="13329" name="Line 123"/>
            <p:cNvSpPr>
              <a:spLocks noChangeShapeType="1"/>
            </p:cNvSpPr>
            <p:nvPr/>
          </p:nvSpPr>
          <p:spPr bwMode="auto">
            <a:xfrm>
              <a:off x="2844974" y="2055811"/>
              <a:ext cx="364951" cy="287339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Text Box 129"/>
            <p:cNvSpPr txBox="1">
              <a:spLocks noChangeArrowheads="1"/>
            </p:cNvSpPr>
            <p:nvPr/>
          </p:nvSpPr>
          <p:spPr bwMode="auto">
            <a:xfrm>
              <a:off x="1180513" y="4492623"/>
              <a:ext cx="69281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b="1" dirty="0"/>
                <a:t>1-й этап</a:t>
              </a:r>
            </a:p>
          </p:txBody>
        </p:sp>
        <p:grpSp>
          <p:nvGrpSpPr>
            <p:cNvPr id="13331" name="Группа 102"/>
            <p:cNvGrpSpPr>
              <a:grpSpLocks/>
            </p:cNvGrpSpPr>
            <p:nvPr/>
          </p:nvGrpSpPr>
          <p:grpSpPr bwMode="auto">
            <a:xfrm>
              <a:off x="997744" y="3895724"/>
              <a:ext cx="1002506" cy="572641"/>
              <a:chOff x="539552" y="3096766"/>
              <a:chExt cx="1262062" cy="764282"/>
            </a:xfrm>
          </p:grpSpPr>
          <p:pic>
            <p:nvPicPr>
              <p:cNvPr id="13445" name="Picture 292"/>
              <p:cNvPicPr>
                <a:picLocks noChangeArrowheads="1"/>
              </p:cNvPicPr>
              <p:nvPr/>
            </p:nvPicPr>
            <p:blipFill>
              <a:blip r:embed="rId4">
                <a:lum contrast="6000"/>
              </a:blip>
              <a:srcRect l="6000" t="42334" r="27528" b="11395"/>
              <a:stretch>
                <a:fillRect/>
              </a:stretch>
            </p:blipFill>
            <p:spPr bwMode="auto">
              <a:xfrm flipH="1">
                <a:off x="539552" y="3096766"/>
                <a:ext cx="1262062" cy="76428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446" name="Picture 292"/>
              <p:cNvPicPr>
                <a:picLocks noChangeArrowheads="1"/>
              </p:cNvPicPr>
              <p:nvPr/>
            </p:nvPicPr>
            <p:blipFill>
              <a:blip r:embed="rId5">
                <a:lum contrast="6000"/>
              </a:blip>
              <a:srcRect l="79591" t="22926" r="12560" b="55496"/>
              <a:stretch>
                <a:fillRect/>
              </a:stretch>
            </p:blipFill>
            <p:spPr bwMode="auto">
              <a:xfrm flipH="1">
                <a:off x="540532" y="3097542"/>
                <a:ext cx="283086" cy="328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Прямоугольник 6"/>
            <p:cNvSpPr/>
            <p:nvPr/>
          </p:nvSpPr>
          <p:spPr>
            <a:xfrm>
              <a:off x="228746" y="4875213"/>
              <a:ext cx="3152704" cy="351631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3486223" y="4875213"/>
              <a:ext cx="3143179" cy="3516312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3334" name="Picture 2" descr="https://static.360tv.ru/get_resized/WYFt4yGjB5TtuxFOsy94lA1fBVd1aHYfom6piUJk9qg/resizing_type:fill/size:1600:900/gravity:fp:0.5:0.5/enlarge:1/aHR0cHM6Ly8zNjB0di5ydS9tZWRpYS9hcnRpY2xlX21lZGlhLzIwMTUwMTI2L2I1NjhjYTJkLmpwZw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529705" y="698897"/>
              <a:ext cx="537095" cy="30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2" descr="https://static.360tv.ru/get_resized/WYFt4yGjB5TtuxFOsy94lA1fBVd1aHYfom6piUJk9qg/resizing_type:fill/size:1600:900/gravity:fp:0.5:0.5/enlarge:1/aHR0cHM6Ly8zNjB0di5ydS9tZWRpYS9hcnRpY2xlX21lZGlhLzIwMTUwMTI2L2I1NjhjYTJkLmpwZw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539230" y="231577"/>
              <a:ext cx="318020" cy="178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6" name="Arc 88"/>
            <p:cNvSpPr>
              <a:spLocks/>
            </p:cNvSpPr>
            <p:nvPr/>
          </p:nvSpPr>
          <p:spPr bwMode="auto">
            <a:xfrm rot="-4454079">
              <a:off x="893477" y="657245"/>
              <a:ext cx="901700" cy="906764"/>
            </a:xfrm>
            <a:custGeom>
              <a:avLst/>
              <a:gdLst>
                <a:gd name="T0" fmla="*/ 207123 w 21284"/>
                <a:gd name="T1" fmla="*/ 0 h 21040"/>
                <a:gd name="T2" fmla="*/ 901700 w 21284"/>
                <a:gd name="T3" fmla="*/ 748080 h 21040"/>
                <a:gd name="T4" fmla="*/ 0 w 21284"/>
                <a:gd name="T5" fmla="*/ 906764 h 21040"/>
                <a:gd name="T6" fmla="*/ 0 60000 65536"/>
                <a:gd name="T7" fmla="*/ 0 60000 65536"/>
                <a:gd name="T8" fmla="*/ 0 60000 65536"/>
                <a:gd name="T9" fmla="*/ 0 w 21284"/>
                <a:gd name="T10" fmla="*/ 0 h 21040"/>
                <a:gd name="T11" fmla="*/ 21284 w 21284"/>
                <a:gd name="T12" fmla="*/ 21040 h 210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84" h="21040" fill="none" extrusionOk="0">
                  <a:moveTo>
                    <a:pt x="4888" y="0"/>
                  </a:moveTo>
                  <a:cubicBezTo>
                    <a:pt x="13345" y="1965"/>
                    <a:pt x="19803" y="8803"/>
                    <a:pt x="21283" y="17358"/>
                  </a:cubicBezTo>
                </a:path>
                <a:path w="21284" h="21040" stroke="0" extrusionOk="0">
                  <a:moveTo>
                    <a:pt x="4888" y="0"/>
                  </a:moveTo>
                  <a:cubicBezTo>
                    <a:pt x="13345" y="1965"/>
                    <a:pt x="19803" y="8803"/>
                    <a:pt x="21283" y="17358"/>
                  </a:cubicBezTo>
                  <a:lnTo>
                    <a:pt x="0" y="2104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F6600"/>
                </a:gs>
              </a:gsLst>
              <a:lin ang="18900000" scaled="1"/>
            </a:gra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37" name="Picture 2" descr="https://static.360tv.ru/get_resized/WYFt4yGjB5TtuxFOsy94lA1fBVd1aHYfom6piUJk9qg/resizing_type:fill/size:1600:900/gravity:fp:0.5:0.5/enlarge:1/aHR0cHM6Ly8zNjB0di5ydS9tZWRpYS9hcnRpY2xlX21lZGlhLzIwMTUwMTI2L2I1NjhjYTJkLmpwZw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376727" y="429350"/>
              <a:ext cx="318020" cy="178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8" name="Picture 2" descr="https://static.360tv.ru/get_resized/WYFt4yGjB5TtuxFOsy94lA1fBVd1aHYfom6piUJk9qg/resizing_type:fill/size:1600:900/gravity:fp:0.5:0.5/enlarge:1/aHR0cHM6Ly8zNjB0di5ydS9tZWRpYS9hcnRpY2xlX21lZGlhLzIwMTUwMTI2L2I1NjhjYTJkLmpwZw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196455" y="244674"/>
              <a:ext cx="413270" cy="23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9" name="Text Box 129"/>
            <p:cNvSpPr txBox="1">
              <a:spLocks noChangeArrowheads="1"/>
            </p:cNvSpPr>
            <p:nvPr/>
          </p:nvSpPr>
          <p:spPr bwMode="auto">
            <a:xfrm>
              <a:off x="2585102" y="4512972"/>
              <a:ext cx="69281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 b="1" dirty="0"/>
                <a:t>2-й этап</a:t>
              </a:r>
            </a:p>
          </p:txBody>
        </p:sp>
        <p:sp>
          <p:nvSpPr>
            <p:cNvPr id="13340" name="AutoShape 116"/>
            <p:cNvSpPr>
              <a:spLocks noChangeArrowheads="1"/>
            </p:cNvSpPr>
            <p:nvPr/>
          </p:nvSpPr>
          <p:spPr bwMode="auto">
            <a:xfrm>
              <a:off x="2362200" y="3905994"/>
              <a:ext cx="514349" cy="542181"/>
            </a:xfrm>
            <a:prstGeom prst="wedgeRoundRectCallout">
              <a:avLst>
                <a:gd name="adj1" fmla="val 242755"/>
                <a:gd name="adj2" fmla="val -112102"/>
                <a:gd name="adj3" fmla="val 16667"/>
              </a:avLst>
            </a:prstGeom>
            <a:gradFill rotWithShape="1">
              <a:gsLst>
                <a:gs pos="0">
                  <a:srgbClr val="FF3300"/>
                </a:gs>
                <a:gs pos="100000">
                  <a:srgbClr val="FFFFFF"/>
                </a:gs>
              </a:gsLst>
              <a:lin ang="189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77900"/>
              <a:endParaRPr lang="ru-RU" sz="1900"/>
            </a:p>
          </p:txBody>
        </p:sp>
        <p:pic>
          <p:nvPicPr>
            <p:cNvPr id="13341" name="Picture 19" descr="Тор-М2гм2"/>
            <p:cNvPicPr>
              <a:picLocks noChangeAspect="1" noChangeArrowheads="1"/>
            </p:cNvPicPr>
            <p:nvPr/>
          </p:nvPicPr>
          <p:blipFill>
            <a:blip r:embed="rId8">
              <a:lum bright="-6000" contrast="6000"/>
            </a:blip>
            <a:srcRect l="520" t="7234" r="2640" b="15175"/>
            <a:stretch>
              <a:fillRect/>
            </a:stretch>
          </p:blipFill>
          <p:spPr bwMode="auto">
            <a:xfrm>
              <a:off x="2378265" y="3906837"/>
              <a:ext cx="1041210" cy="5984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3342" name="AutoShape 117"/>
            <p:cNvSpPr>
              <a:spLocks noChangeArrowheads="1"/>
            </p:cNvSpPr>
            <p:nvPr/>
          </p:nvSpPr>
          <p:spPr bwMode="auto">
            <a:xfrm>
              <a:off x="2920519" y="3736178"/>
              <a:ext cx="1213331" cy="407989"/>
            </a:xfrm>
            <a:prstGeom prst="wedgeRoundRectCallout">
              <a:avLst>
                <a:gd name="adj1" fmla="val -47106"/>
                <a:gd name="adj2" fmla="val 82407"/>
                <a:gd name="adj3" fmla="val 16667"/>
              </a:avLst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77900"/>
              <a:endParaRPr lang="ru-RU" sz="1900"/>
            </a:p>
          </p:txBody>
        </p:sp>
        <p:sp>
          <p:nvSpPr>
            <p:cNvPr id="13343" name="TextBox 51"/>
            <p:cNvSpPr txBox="1">
              <a:spLocks noChangeArrowheads="1"/>
            </p:cNvSpPr>
            <p:nvPr/>
          </p:nvSpPr>
          <p:spPr bwMode="auto">
            <a:xfrm>
              <a:off x="3010455" y="3757679"/>
              <a:ext cx="1175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>
                  <a:cs typeface="Arial" charset="0"/>
                </a:rPr>
                <a:t>ЗРК МД </a:t>
              </a:r>
              <a:r>
                <a:rPr lang="ru-RU" sz="900" b="1" dirty="0">
                  <a:solidFill>
                    <a:srgbClr val="FF0000"/>
                  </a:solidFill>
                  <a:cs typeface="Arial" charset="0"/>
                </a:rPr>
                <a:t>«Тор-М2»</a:t>
              </a:r>
            </a:p>
            <a:p>
              <a:r>
                <a:rPr lang="ru-RU" sz="900" dirty="0">
                  <a:cs typeface="Arial" charset="0"/>
                </a:rPr>
                <a:t>с каналом  ФПЦ</a:t>
              </a:r>
            </a:p>
          </p:txBody>
        </p:sp>
        <p:sp>
          <p:nvSpPr>
            <p:cNvPr id="13344" name="TextBox 86"/>
            <p:cNvSpPr txBox="1">
              <a:spLocks noChangeArrowheads="1"/>
            </p:cNvSpPr>
            <p:nvPr/>
          </p:nvSpPr>
          <p:spPr bwMode="auto">
            <a:xfrm>
              <a:off x="209761" y="3028950"/>
              <a:ext cx="216758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cs typeface="Arial" charset="0"/>
                </a:rPr>
                <a:t>Средства функционального</a:t>
              </a:r>
            </a:p>
            <a:p>
              <a:pPr algn="ctr"/>
              <a:r>
                <a:rPr lang="ru-RU" sz="1100" b="1" dirty="0">
                  <a:cs typeface="Arial" charset="0"/>
                </a:rPr>
                <a:t>поражения целей</a:t>
              </a:r>
            </a:p>
          </p:txBody>
        </p:sp>
        <p:grpSp>
          <p:nvGrpSpPr>
            <p:cNvPr id="13345" name="Группа 5"/>
            <p:cNvGrpSpPr>
              <a:grpSpLocks/>
            </p:cNvGrpSpPr>
            <p:nvPr/>
          </p:nvGrpSpPr>
          <p:grpSpPr bwMode="auto">
            <a:xfrm>
              <a:off x="2116248" y="2901651"/>
              <a:ext cx="543089" cy="677864"/>
              <a:chOff x="2011473" y="2911176"/>
              <a:chExt cx="543089" cy="677864"/>
            </a:xfrm>
          </p:grpSpPr>
          <p:sp>
            <p:nvSpPr>
              <p:cNvPr id="88" name="AutoShape 15"/>
              <p:cNvSpPr>
                <a:spLocks noChangeArrowheads="1"/>
              </p:cNvSpPr>
              <p:nvPr/>
            </p:nvSpPr>
            <p:spPr bwMode="auto">
              <a:xfrm rot="5400000">
                <a:off x="2167830" y="3202786"/>
                <a:ext cx="230188" cy="542913"/>
              </a:xfrm>
              <a:prstGeom prst="flowChartOffpageConnector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/>
              </a:p>
            </p:txBody>
          </p:sp>
          <p:sp>
            <p:nvSpPr>
              <p:cNvPr id="13439" name="Line 20"/>
              <p:cNvSpPr>
                <a:spLocks noChangeShapeType="1"/>
              </p:cNvSpPr>
              <p:nvPr/>
            </p:nvSpPr>
            <p:spPr bwMode="auto">
              <a:xfrm rot="5400000" flipH="1">
                <a:off x="2230487" y="3345186"/>
                <a:ext cx="0" cy="19719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0" name="Line 21"/>
              <p:cNvSpPr>
                <a:spLocks noChangeShapeType="1"/>
              </p:cNvSpPr>
              <p:nvPr/>
            </p:nvSpPr>
            <p:spPr bwMode="auto">
              <a:xfrm rot="5400000" flipH="1">
                <a:off x="2346863" y="3410331"/>
                <a:ext cx="0" cy="19072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1" name="Line 22"/>
              <p:cNvSpPr>
                <a:spLocks noChangeShapeType="1"/>
              </p:cNvSpPr>
              <p:nvPr/>
            </p:nvSpPr>
            <p:spPr bwMode="auto">
              <a:xfrm rot="5400000">
                <a:off x="2252133" y="3443148"/>
                <a:ext cx="69850" cy="7111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42" name="Line 84"/>
              <p:cNvSpPr>
                <a:spLocks noChangeShapeType="1"/>
              </p:cNvSpPr>
              <p:nvPr/>
            </p:nvSpPr>
            <p:spPr bwMode="auto">
              <a:xfrm rot="3231863" flipH="1" flipV="1">
                <a:off x="2091349" y="3081833"/>
                <a:ext cx="34131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43" name="AutoShape 85"/>
              <p:cNvSpPr>
                <a:spLocks noChangeArrowheads="1"/>
              </p:cNvSpPr>
              <p:nvPr/>
            </p:nvSpPr>
            <p:spPr bwMode="auto">
              <a:xfrm rot="19431863" flipH="1">
                <a:off x="2254123" y="3061769"/>
                <a:ext cx="112245" cy="163513"/>
              </a:xfrm>
              <a:prstGeom prst="flowChartMerg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900"/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>
                <a:off x="2362296" y="3216274"/>
                <a:ext cx="0" cy="127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46" name="Line 121"/>
            <p:cNvSpPr>
              <a:spLocks noChangeShapeType="1"/>
            </p:cNvSpPr>
            <p:nvPr/>
          </p:nvSpPr>
          <p:spPr bwMode="auto">
            <a:xfrm>
              <a:off x="1570720" y="722311"/>
              <a:ext cx="1620156" cy="1601789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Line 122"/>
            <p:cNvSpPr>
              <a:spLocks noChangeShapeType="1"/>
            </p:cNvSpPr>
            <p:nvPr/>
          </p:nvSpPr>
          <p:spPr bwMode="auto">
            <a:xfrm>
              <a:off x="2836436" y="2044990"/>
              <a:ext cx="1325691" cy="1265235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Овал 176"/>
            <p:cNvSpPr/>
            <p:nvPr/>
          </p:nvSpPr>
          <p:spPr>
            <a:xfrm rot="717945">
              <a:off x="2171803" y="752474"/>
              <a:ext cx="238120" cy="4603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Text Box 106"/>
            <p:cNvSpPr txBox="1">
              <a:spLocks noChangeArrowheads="1"/>
            </p:cNvSpPr>
            <p:nvPr/>
          </p:nvSpPr>
          <p:spPr bwMode="auto">
            <a:xfrm>
              <a:off x="4640310" y="2225674"/>
              <a:ext cx="1658900" cy="2460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000" dirty="0"/>
                <a:t>Боевая часть </a:t>
              </a:r>
              <a:r>
                <a:rPr lang="ru-RU" sz="1000" b="1" dirty="0"/>
                <a:t>ЗУР</a:t>
              </a:r>
              <a:r>
                <a:rPr lang="ru-RU" sz="1000" dirty="0"/>
                <a:t> с </a:t>
              </a:r>
              <a:r>
                <a:rPr lang="ru-RU" sz="1000" b="1" dirty="0"/>
                <a:t>ВМГ</a:t>
              </a:r>
            </a:p>
          </p:txBody>
        </p:sp>
        <p:grpSp>
          <p:nvGrpSpPr>
            <p:cNvPr id="13350" name="Группа 58"/>
            <p:cNvGrpSpPr>
              <a:grpSpLocks/>
            </p:cNvGrpSpPr>
            <p:nvPr/>
          </p:nvGrpSpPr>
          <p:grpSpPr bwMode="auto">
            <a:xfrm>
              <a:off x="4645072" y="1127727"/>
              <a:ext cx="1666838" cy="1107472"/>
              <a:chOff x="4645072" y="1127727"/>
              <a:chExt cx="1666838" cy="1107472"/>
            </a:xfrm>
          </p:grpSpPr>
          <p:sp>
            <p:nvSpPr>
              <p:cNvPr id="13408" name="AutoShape 32"/>
              <p:cNvSpPr>
                <a:spLocks noChangeArrowheads="1"/>
              </p:cNvSpPr>
              <p:nvPr/>
            </p:nvSpPr>
            <p:spPr bwMode="auto">
              <a:xfrm>
                <a:off x="4714751" y="1504314"/>
                <a:ext cx="1212252" cy="685148"/>
              </a:xfrm>
              <a:prstGeom prst="wedgeRoundRectCallout">
                <a:avLst>
                  <a:gd name="adj1" fmla="val -242514"/>
                  <a:gd name="adj2" fmla="val -152593"/>
                  <a:gd name="adj3" fmla="val 16667"/>
                </a:avLst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FFFF"/>
                  </a:gs>
                </a:gsLst>
                <a:lin ang="189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977900"/>
                <a:endParaRPr lang="ru-RU" sz="1900"/>
              </a:p>
            </p:txBody>
          </p:sp>
          <p:sp>
            <p:nvSpPr>
              <p:cNvPr id="30" name="AutoShape 33"/>
              <p:cNvSpPr>
                <a:spLocks noChangeArrowheads="1"/>
              </p:cNvSpPr>
              <p:nvPr/>
            </p:nvSpPr>
            <p:spPr bwMode="auto">
              <a:xfrm>
                <a:off x="4645072" y="1144587"/>
                <a:ext cx="1666838" cy="109061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CC">
                      <a:gamma/>
                      <a:tint val="0"/>
                      <a:invGamma/>
                    </a:srgbClr>
                  </a:gs>
                  <a:gs pos="100000">
                    <a:srgbClr val="FFFFCC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 defTabSz="977900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410" name="AutoShape 34"/>
              <p:cNvSpPr>
                <a:spLocks noChangeArrowheads="1"/>
              </p:cNvSpPr>
              <p:nvPr/>
            </p:nvSpPr>
            <p:spPr bwMode="auto">
              <a:xfrm flipV="1">
                <a:off x="4690792" y="1326515"/>
                <a:ext cx="751596" cy="700088"/>
              </a:xfrm>
              <a:custGeom>
                <a:avLst/>
                <a:gdLst>
                  <a:gd name="T0" fmla="*/ 657647 w 21600"/>
                  <a:gd name="T1" fmla="*/ 350044 h 21600"/>
                  <a:gd name="T2" fmla="*/ 375798 w 21600"/>
                  <a:gd name="T3" fmla="*/ 700088 h 21600"/>
                  <a:gd name="T4" fmla="*/ 93950 w 21600"/>
                  <a:gd name="T5" fmla="*/ 350044 h 21600"/>
                  <a:gd name="T6" fmla="*/ 37579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ru-RU"/>
              </a:p>
            </p:txBody>
          </p:sp>
          <p:sp>
            <p:nvSpPr>
              <p:cNvPr id="13411" name="Rectangle 35"/>
              <p:cNvSpPr>
                <a:spLocks noChangeArrowheads="1"/>
              </p:cNvSpPr>
              <p:nvPr/>
            </p:nvSpPr>
            <p:spPr bwMode="auto">
              <a:xfrm>
                <a:off x="4886369" y="1324927"/>
                <a:ext cx="357210" cy="6953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900"/>
              </a:p>
            </p:txBody>
          </p:sp>
          <p:sp>
            <p:nvSpPr>
              <p:cNvPr id="13412" name="Rectangle 36" descr="Сферы"/>
              <p:cNvSpPr>
                <a:spLocks noChangeArrowheads="1"/>
              </p:cNvSpPr>
              <p:nvPr/>
            </p:nvSpPr>
            <p:spPr bwMode="auto">
              <a:xfrm>
                <a:off x="4891218" y="1390015"/>
                <a:ext cx="113143" cy="558800"/>
              </a:xfrm>
              <a:prstGeom prst="rect">
                <a:avLst/>
              </a:prstGeom>
              <a:pattFill prst="sphere">
                <a:fgClr>
                  <a:schemeClr val="tx2"/>
                </a:fgClr>
                <a:bgClr>
                  <a:srgbClr val="FFFFFF"/>
                </a:bgClr>
              </a:patt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900"/>
              </a:p>
            </p:txBody>
          </p:sp>
          <p:sp>
            <p:nvSpPr>
              <p:cNvPr id="13413" name="Rectangle 37" descr="Сферы"/>
              <p:cNvSpPr>
                <a:spLocks noChangeArrowheads="1"/>
              </p:cNvSpPr>
              <p:nvPr/>
            </p:nvSpPr>
            <p:spPr bwMode="auto">
              <a:xfrm>
                <a:off x="5132052" y="1393190"/>
                <a:ext cx="111527" cy="557213"/>
              </a:xfrm>
              <a:prstGeom prst="rect">
                <a:avLst/>
              </a:prstGeom>
              <a:pattFill prst="sphere">
                <a:fgClr>
                  <a:schemeClr val="tx2"/>
                </a:fgClr>
                <a:bgClr>
                  <a:srgbClr val="FFFFFF"/>
                </a:bgClr>
              </a:patt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900"/>
              </a:p>
            </p:txBody>
          </p:sp>
          <p:sp>
            <p:nvSpPr>
              <p:cNvPr id="13414" name="Rectangle 38" descr="90%"/>
              <p:cNvSpPr>
                <a:spLocks noChangeArrowheads="1"/>
              </p:cNvSpPr>
              <p:nvPr/>
            </p:nvSpPr>
            <p:spPr bwMode="auto">
              <a:xfrm>
                <a:off x="4886369" y="1945640"/>
                <a:ext cx="360443" cy="74613"/>
              </a:xfrm>
              <a:prstGeom prst="rect">
                <a:avLst/>
              </a:prstGeom>
              <a:pattFill prst="pct90">
                <a:fgClr>
                  <a:srgbClr val="993300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900"/>
              </a:p>
            </p:txBody>
          </p:sp>
          <p:sp>
            <p:nvSpPr>
              <p:cNvPr id="13415" name="Rectangle 39" descr="90%"/>
              <p:cNvSpPr>
                <a:spLocks noChangeArrowheads="1"/>
              </p:cNvSpPr>
              <p:nvPr/>
            </p:nvSpPr>
            <p:spPr bwMode="auto">
              <a:xfrm>
                <a:off x="4887985" y="1321752"/>
                <a:ext cx="355594" cy="68263"/>
              </a:xfrm>
              <a:prstGeom prst="rect">
                <a:avLst/>
              </a:prstGeom>
              <a:pattFill prst="pct90">
                <a:fgClr>
                  <a:srgbClr val="993300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900"/>
              </a:p>
            </p:txBody>
          </p:sp>
          <p:sp>
            <p:nvSpPr>
              <p:cNvPr id="13416" name="AutoShape 40"/>
              <p:cNvSpPr>
                <a:spLocks noChangeArrowheads="1"/>
              </p:cNvSpPr>
              <p:nvPr/>
            </p:nvSpPr>
            <p:spPr bwMode="auto">
              <a:xfrm>
                <a:off x="5004361" y="1390015"/>
                <a:ext cx="121225" cy="146050"/>
              </a:xfrm>
              <a:custGeom>
                <a:avLst/>
                <a:gdLst>
                  <a:gd name="T0" fmla="*/ 106072 w 21600"/>
                  <a:gd name="T1" fmla="*/ 73025 h 21600"/>
                  <a:gd name="T2" fmla="*/ 60613 w 21600"/>
                  <a:gd name="T3" fmla="*/ 146050 h 21600"/>
                  <a:gd name="T4" fmla="*/ 15153 w 21600"/>
                  <a:gd name="T5" fmla="*/ 73025 h 21600"/>
                  <a:gd name="T6" fmla="*/ 6061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7" name="AutoShape 41"/>
              <p:cNvSpPr>
                <a:spLocks noChangeArrowheads="1"/>
              </p:cNvSpPr>
              <p:nvPr/>
            </p:nvSpPr>
            <p:spPr bwMode="auto">
              <a:xfrm flipV="1">
                <a:off x="5005978" y="1807527"/>
                <a:ext cx="121225" cy="146050"/>
              </a:xfrm>
              <a:custGeom>
                <a:avLst/>
                <a:gdLst>
                  <a:gd name="T0" fmla="*/ 106072 w 21600"/>
                  <a:gd name="T1" fmla="*/ 73025 h 21600"/>
                  <a:gd name="T2" fmla="*/ 60613 w 21600"/>
                  <a:gd name="T3" fmla="*/ 146050 h 21600"/>
                  <a:gd name="T4" fmla="*/ 15153 w 21600"/>
                  <a:gd name="T5" fmla="*/ 73025 h 21600"/>
                  <a:gd name="T6" fmla="*/ 6061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8" name="Line 42"/>
              <p:cNvSpPr>
                <a:spLocks noChangeShapeType="1"/>
              </p:cNvSpPr>
              <p:nvPr/>
            </p:nvSpPr>
            <p:spPr bwMode="auto">
              <a:xfrm>
                <a:off x="5033456" y="2052002"/>
                <a:ext cx="0" cy="10160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9" name="Line 43"/>
              <p:cNvSpPr>
                <a:spLocks noChangeShapeType="1"/>
              </p:cNvSpPr>
              <p:nvPr/>
            </p:nvSpPr>
            <p:spPr bwMode="auto">
              <a:xfrm>
                <a:off x="5083562" y="2052002"/>
                <a:ext cx="0" cy="1031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0" name="Line 44"/>
              <p:cNvSpPr>
                <a:spLocks noChangeShapeType="1"/>
              </p:cNvSpPr>
              <p:nvPr/>
            </p:nvSpPr>
            <p:spPr bwMode="auto">
              <a:xfrm flipH="1">
                <a:off x="4860508" y="2094865"/>
                <a:ext cx="15678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1" name="Line 45"/>
              <p:cNvSpPr>
                <a:spLocks noChangeShapeType="1"/>
              </p:cNvSpPr>
              <p:nvPr/>
            </p:nvSpPr>
            <p:spPr bwMode="auto">
              <a:xfrm flipV="1">
                <a:off x="4863740" y="1940877"/>
                <a:ext cx="0" cy="1508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2" name="Line 46"/>
              <p:cNvSpPr>
                <a:spLocks noChangeShapeType="1"/>
              </p:cNvSpPr>
              <p:nvPr/>
            </p:nvSpPr>
            <p:spPr bwMode="auto">
              <a:xfrm>
                <a:off x="4863740" y="1945640"/>
                <a:ext cx="5495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3" name="Line 47"/>
              <p:cNvSpPr>
                <a:spLocks noChangeShapeType="1"/>
              </p:cNvSpPr>
              <p:nvPr/>
            </p:nvSpPr>
            <p:spPr bwMode="auto">
              <a:xfrm>
                <a:off x="5101342" y="2094865"/>
                <a:ext cx="1648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4" name="Line 48"/>
              <p:cNvSpPr>
                <a:spLocks noChangeShapeType="1"/>
              </p:cNvSpPr>
              <p:nvPr/>
            </p:nvSpPr>
            <p:spPr bwMode="auto">
              <a:xfrm flipV="1">
                <a:off x="5266208" y="1393190"/>
                <a:ext cx="0" cy="701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5" name="Line 49"/>
              <p:cNvSpPr>
                <a:spLocks noChangeShapeType="1"/>
              </p:cNvSpPr>
              <p:nvPr/>
            </p:nvSpPr>
            <p:spPr bwMode="auto">
              <a:xfrm flipH="1">
                <a:off x="5232265" y="1401127"/>
                <a:ext cx="3394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6" name="Line 50"/>
              <p:cNvSpPr>
                <a:spLocks noChangeShapeType="1"/>
              </p:cNvSpPr>
              <p:nvPr/>
            </p:nvSpPr>
            <p:spPr bwMode="auto">
              <a:xfrm flipH="1">
                <a:off x="5203171" y="1309052"/>
                <a:ext cx="168099" cy="677863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7" name="Line 51"/>
              <p:cNvSpPr>
                <a:spLocks noChangeShapeType="1"/>
              </p:cNvSpPr>
              <p:nvPr/>
            </p:nvSpPr>
            <p:spPr bwMode="auto">
              <a:xfrm flipH="1">
                <a:off x="5214485" y="1309052"/>
                <a:ext cx="156785" cy="60325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" name="Line 54"/>
              <p:cNvSpPr>
                <a:spLocks noChangeShapeType="1"/>
              </p:cNvSpPr>
              <p:nvPr/>
            </p:nvSpPr>
            <p:spPr bwMode="auto">
              <a:xfrm flipH="1">
                <a:off x="5075480" y="1443990"/>
                <a:ext cx="295789" cy="2698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" name="Line 55"/>
              <p:cNvSpPr>
                <a:spLocks noChangeShapeType="1"/>
              </p:cNvSpPr>
              <p:nvPr/>
            </p:nvSpPr>
            <p:spPr bwMode="auto">
              <a:xfrm flipH="1">
                <a:off x="5080329" y="1443990"/>
                <a:ext cx="282859" cy="40798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0" name="Line 60"/>
              <p:cNvSpPr>
                <a:spLocks noChangeShapeType="1"/>
              </p:cNvSpPr>
              <p:nvPr/>
            </p:nvSpPr>
            <p:spPr bwMode="auto">
              <a:xfrm flipH="1">
                <a:off x="5096493" y="2142490"/>
                <a:ext cx="100212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1" name="Text Box 63"/>
              <p:cNvSpPr txBox="1">
                <a:spLocks noChangeArrowheads="1"/>
              </p:cNvSpPr>
              <p:nvPr/>
            </p:nvSpPr>
            <p:spPr bwMode="auto">
              <a:xfrm>
                <a:off x="5434032" y="1127727"/>
                <a:ext cx="71846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 dirty="0"/>
                  <a:t>Заряды ВВ</a:t>
                </a:r>
              </a:p>
            </p:txBody>
          </p:sp>
          <p:sp>
            <p:nvSpPr>
              <p:cNvPr id="13432" name="Text Box 64"/>
              <p:cNvSpPr txBox="1">
                <a:spLocks noChangeArrowheads="1"/>
              </p:cNvSpPr>
              <p:nvPr/>
            </p:nvSpPr>
            <p:spPr bwMode="auto">
              <a:xfrm>
                <a:off x="5468991" y="1273591"/>
                <a:ext cx="68320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 dirty="0"/>
                  <a:t>Плунжеры</a:t>
                </a:r>
              </a:p>
            </p:txBody>
          </p:sp>
          <p:sp>
            <p:nvSpPr>
              <p:cNvPr id="13433" name="Text Box 65"/>
              <p:cNvSpPr txBox="1">
                <a:spLocks noChangeArrowheads="1"/>
              </p:cNvSpPr>
              <p:nvPr/>
            </p:nvSpPr>
            <p:spPr bwMode="auto">
              <a:xfrm>
                <a:off x="5475735" y="1585791"/>
                <a:ext cx="72664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800" dirty="0"/>
                  <a:t>Соленоид</a:t>
                </a:r>
              </a:p>
            </p:txBody>
          </p:sp>
          <p:sp>
            <p:nvSpPr>
              <p:cNvPr id="13434" name="Text Box 66"/>
              <p:cNvSpPr txBox="1">
                <a:spLocks noChangeArrowheads="1"/>
              </p:cNvSpPr>
              <p:nvPr/>
            </p:nvSpPr>
            <p:spPr bwMode="auto">
              <a:xfrm>
                <a:off x="5431584" y="1870704"/>
                <a:ext cx="835485" cy="301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800" dirty="0"/>
                  <a:t>Конденсатор-</a:t>
                </a:r>
              </a:p>
              <a:p>
                <a:pPr>
                  <a:lnSpc>
                    <a:spcPct val="70000"/>
                  </a:lnSpc>
                </a:pPr>
                <a:r>
                  <a:rPr lang="ru-RU" sz="800" dirty="0"/>
                  <a:t>  накопитель</a:t>
                </a:r>
              </a:p>
            </p:txBody>
          </p:sp>
          <p:sp>
            <p:nvSpPr>
              <p:cNvPr id="13435" name="Line 60"/>
              <p:cNvSpPr>
                <a:spLocks noChangeShapeType="1"/>
              </p:cNvSpPr>
              <p:nvPr/>
            </p:nvSpPr>
            <p:spPr bwMode="auto">
              <a:xfrm flipH="1" flipV="1">
                <a:off x="4919708" y="1762876"/>
                <a:ext cx="1159637" cy="4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 type="none" w="sm" len="lg"/>
                <a:tailEnd type="triangle" w="sm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6" name="Line 60"/>
              <p:cNvSpPr>
                <a:spLocks noChangeShapeType="1"/>
              </p:cNvSpPr>
              <p:nvPr/>
            </p:nvSpPr>
            <p:spPr bwMode="auto">
              <a:xfrm flipH="1" flipV="1">
                <a:off x="5355295" y="1443667"/>
                <a:ext cx="717400" cy="4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37" name="Line 60"/>
              <p:cNvSpPr>
                <a:spLocks noChangeShapeType="1"/>
              </p:cNvSpPr>
              <p:nvPr/>
            </p:nvSpPr>
            <p:spPr bwMode="auto">
              <a:xfrm flipH="1" flipV="1">
                <a:off x="5364716" y="1310109"/>
                <a:ext cx="717400" cy="4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51" name="Text Box 124"/>
            <p:cNvSpPr txBox="1">
              <a:spLocks noChangeArrowheads="1"/>
            </p:cNvSpPr>
            <p:nvPr/>
          </p:nvSpPr>
          <p:spPr bwMode="auto">
            <a:xfrm>
              <a:off x="1739577" y="1625594"/>
              <a:ext cx="1133644" cy="320088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 dirty="0"/>
                <a:t>Команда на подрыв</a:t>
              </a:r>
            </a:p>
            <a:p>
              <a:pPr>
                <a:lnSpc>
                  <a:spcPct val="85000"/>
                </a:lnSpc>
              </a:pPr>
              <a:r>
                <a:rPr lang="ru-RU" sz="800" dirty="0"/>
                <a:t>    БЧ ЗУР с ВМГ</a:t>
              </a:r>
            </a:p>
          </p:txBody>
        </p:sp>
        <p:sp>
          <p:nvSpPr>
            <p:cNvPr id="13352" name="Line 108"/>
            <p:cNvSpPr>
              <a:spLocks noChangeShapeType="1"/>
            </p:cNvSpPr>
            <p:nvPr/>
          </p:nvSpPr>
          <p:spPr bwMode="auto">
            <a:xfrm>
              <a:off x="1785494" y="1941510"/>
              <a:ext cx="1043431" cy="158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43454" y="2647949"/>
              <a:ext cx="2257374" cy="204946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F03090"/>
                  </a:solidFill>
                  <a:cs typeface="Arial" charset="0"/>
                </a:rPr>
                <a:t>Концепция</a:t>
              </a:r>
            </a:p>
            <a:p>
              <a:pPr algn="ctr"/>
              <a:r>
                <a:rPr lang="ru-RU" sz="900" dirty="0">
                  <a:solidFill>
                    <a:srgbClr val="F03090"/>
                  </a:solidFill>
                  <a:cs typeface="Arial" charset="0"/>
                </a:rPr>
                <a:t>предполагает </a:t>
              </a:r>
            </a:p>
            <a:p>
              <a:pPr algn="ctr"/>
              <a:r>
                <a:rPr lang="ru-RU" sz="900" dirty="0">
                  <a:cs typeface="Arial" charset="0"/>
                </a:rPr>
                <a:t>функциональное поражение (вывод из строя) бортового радиоэлектронного</a:t>
              </a:r>
            </a:p>
            <a:p>
              <a:pPr algn="ctr"/>
              <a:r>
                <a:rPr lang="ru-RU" sz="900" dirty="0">
                  <a:cs typeface="Arial" charset="0"/>
                </a:rPr>
                <a:t> оборудования (БРЭО) беспилотных </a:t>
              </a:r>
            </a:p>
            <a:p>
              <a:pPr algn="ctr"/>
              <a:r>
                <a:rPr lang="ru-RU" sz="900" dirty="0">
                  <a:cs typeface="Arial" charset="0"/>
                </a:rPr>
                <a:t>летательных аппаратов (БЛА)</a:t>
              </a:r>
            </a:p>
            <a:p>
              <a:pPr algn="ctr"/>
              <a:r>
                <a:rPr lang="ru-RU" sz="900" dirty="0">
                  <a:cs typeface="Arial" charset="0"/>
                </a:rPr>
                <a:t>микро- и мини-классов, в том числе </a:t>
              </a:r>
              <a:r>
                <a:rPr lang="ru-RU" sz="900" dirty="0">
                  <a:solidFill>
                    <a:srgbClr val="F03090"/>
                  </a:solidFill>
                  <a:cs typeface="Arial" charset="0"/>
                </a:rPr>
                <a:t>оснащенных</a:t>
              </a:r>
              <a:r>
                <a:rPr lang="ru-RU" sz="900" dirty="0">
                  <a:cs typeface="Arial" charset="0"/>
                </a:rPr>
                <a:t> элементами искусственного интеллекта (ЭИИ), крылатых ракет и других средств </a:t>
              </a:r>
              <a:r>
                <a:rPr lang="ru-RU" sz="900" dirty="0">
                  <a:solidFill>
                    <a:srgbClr val="F03090"/>
                  </a:solidFill>
                  <a:cs typeface="Arial" charset="0"/>
                </a:rPr>
                <a:t>ВТО, путем</a:t>
              </a:r>
              <a:r>
                <a:rPr lang="ru-RU" sz="900" dirty="0">
                  <a:cs typeface="Arial" charset="0"/>
                </a:rPr>
                <a:t> воздействия на БРЭО СВН</a:t>
              </a:r>
            </a:p>
            <a:p>
              <a:pPr algn="ctr"/>
              <a:r>
                <a:rPr lang="ru-RU" sz="900" dirty="0">
                  <a:cs typeface="Arial" charset="0"/>
                </a:rPr>
                <a:t>сверхмощного электромагнитного </a:t>
              </a:r>
            </a:p>
            <a:p>
              <a:pPr algn="ctr"/>
              <a:r>
                <a:rPr lang="ru-RU" sz="900" dirty="0">
                  <a:cs typeface="Arial" charset="0"/>
                </a:rPr>
                <a:t>импульса  (ЭМИ) наносекундной</a:t>
              </a:r>
            </a:p>
            <a:p>
              <a:pPr algn="ctr"/>
              <a:r>
                <a:rPr lang="ru-RU" sz="900" dirty="0">
                  <a:cs typeface="Arial" charset="0"/>
                </a:rPr>
                <a:t>длительности</a:t>
              </a:r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3825274" y="3327398"/>
              <a:ext cx="699809" cy="338136"/>
              <a:chOff x="3973705" y="4602161"/>
              <a:chExt cx="840494" cy="374650"/>
            </a:xfrm>
            <a:solidFill>
              <a:schemeClr val="bg2">
                <a:lumMod val="50000"/>
              </a:schemeClr>
            </a:solidFill>
          </p:grpSpPr>
          <p:sp>
            <p:nvSpPr>
              <p:cNvPr id="96" name="AutoShape 24"/>
              <p:cNvSpPr>
                <a:spLocks noChangeArrowheads="1"/>
              </p:cNvSpPr>
              <p:nvPr/>
            </p:nvSpPr>
            <p:spPr bwMode="auto">
              <a:xfrm>
                <a:off x="3973705" y="4602161"/>
                <a:ext cx="840494" cy="374650"/>
              </a:xfrm>
              <a:prstGeom prst="flowChartDecision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9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7" name="Group 25"/>
              <p:cNvGrpSpPr>
                <a:grpSpLocks/>
              </p:cNvGrpSpPr>
              <p:nvPr/>
            </p:nvGrpSpPr>
            <p:grpSpPr bwMode="auto">
              <a:xfrm>
                <a:off x="4304054" y="4648198"/>
                <a:ext cx="189036" cy="239713"/>
                <a:chOff x="2360" y="2118"/>
                <a:chExt cx="177" cy="237"/>
              </a:xfrm>
              <a:grpFill/>
            </p:grpSpPr>
            <p:sp>
              <p:nvSpPr>
                <p:cNvPr id="98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2445" y="2118"/>
                  <a:ext cx="1" cy="195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  <a:round/>
                  <a:headEnd/>
                  <a:tailEnd type="triangle" w="med" len="lg"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" name="Line 27"/>
                <p:cNvSpPr>
                  <a:spLocks noChangeShapeType="1"/>
                </p:cNvSpPr>
                <p:nvPr/>
              </p:nvSpPr>
              <p:spPr bwMode="auto">
                <a:xfrm>
                  <a:off x="2360" y="2305"/>
                  <a:ext cx="177" cy="0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528" y="2264"/>
                  <a:ext cx="0" cy="91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364" y="2262"/>
                  <a:ext cx="0" cy="91"/>
                </a:xfrm>
                <a:prstGeom prst="line">
                  <a:avLst/>
                </a:prstGeom>
                <a:grp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900"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/>
                </a:p>
              </p:txBody>
            </p:sp>
          </p:grpSp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38271" y="5340350"/>
              <a:ext cx="3143179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3486223" y="5340350"/>
              <a:ext cx="3143179" cy="31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19222" y="5632450"/>
              <a:ext cx="3162229" cy="6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2427385" y="5343525"/>
              <a:ext cx="1587" cy="30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>
            <a:xfrm>
              <a:off x="3505273" y="5632450"/>
              <a:ext cx="3133655" cy="6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/>
            <p:cNvCxnSpPr/>
            <p:nvPr/>
          </p:nvCxnSpPr>
          <p:spPr>
            <a:xfrm>
              <a:off x="228746" y="6013450"/>
              <a:ext cx="3133655" cy="6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1" name="TextBox 75"/>
            <p:cNvSpPr txBox="1">
              <a:spLocks noChangeArrowheads="1"/>
            </p:cNvSpPr>
            <p:nvPr/>
          </p:nvSpPr>
          <p:spPr bwMode="auto">
            <a:xfrm>
              <a:off x="404714" y="5350887"/>
              <a:ext cx="294343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100">
                  <a:cs typeface="Arial" charset="0"/>
                </a:rPr>
                <a:t>    Основные характеристики      Величина</a:t>
              </a:r>
            </a:p>
          </p:txBody>
        </p:sp>
        <p:sp>
          <p:nvSpPr>
            <p:cNvPr id="13362" name="TextBox 181"/>
            <p:cNvSpPr txBox="1">
              <a:spLocks noChangeArrowheads="1"/>
            </p:cNvSpPr>
            <p:nvPr/>
          </p:nvSpPr>
          <p:spPr bwMode="auto">
            <a:xfrm>
              <a:off x="3643214" y="5341690"/>
              <a:ext cx="3058851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100">
                  <a:cs typeface="Arial" charset="0"/>
                </a:rPr>
                <a:t>   Основные характеристики       Величина</a:t>
              </a:r>
            </a:p>
          </p:txBody>
        </p:sp>
        <p:cxnSp>
          <p:nvCxnSpPr>
            <p:cNvPr id="183" name="Прямая соединительная линия 182"/>
            <p:cNvCxnSpPr/>
            <p:nvPr/>
          </p:nvCxnSpPr>
          <p:spPr>
            <a:xfrm>
              <a:off x="5608663" y="5343525"/>
              <a:ext cx="1587" cy="30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4" name="TextBox 79"/>
            <p:cNvSpPr txBox="1">
              <a:spLocks noChangeArrowheads="1"/>
            </p:cNvSpPr>
            <p:nvPr/>
          </p:nvSpPr>
          <p:spPr bwMode="auto">
            <a:xfrm>
              <a:off x="605880" y="5617587"/>
              <a:ext cx="26468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>
                  <a:cs typeface="Arial" charset="0"/>
                </a:rPr>
                <a:t> Дальность функционального </a:t>
              </a:r>
            </a:p>
            <a:p>
              <a:r>
                <a:rPr lang="ru-RU" sz="900" dirty="0">
                  <a:cs typeface="Arial" charset="0"/>
                </a:rPr>
                <a:t>поражения БРЭО целей, км                    до 30</a:t>
              </a:r>
            </a:p>
          </p:txBody>
        </p:sp>
        <p:sp>
          <p:nvSpPr>
            <p:cNvPr id="13365" name="TextBox 82"/>
            <p:cNvSpPr txBox="1">
              <a:spLocks noChangeArrowheads="1"/>
            </p:cNvSpPr>
            <p:nvPr/>
          </p:nvSpPr>
          <p:spPr bwMode="auto">
            <a:xfrm>
              <a:off x="584339" y="5992812"/>
              <a:ext cx="265424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>
                  <a:cs typeface="Arial" charset="0"/>
                </a:rPr>
                <a:t> Размер луча функционального</a:t>
              </a:r>
            </a:p>
            <a:p>
              <a:r>
                <a:rPr lang="ru-RU" sz="900" dirty="0">
                  <a:cs typeface="Arial" charset="0"/>
                </a:rPr>
                <a:t>поражения, град.                                     </a:t>
              </a:r>
              <a:r>
                <a:rPr lang="ru-RU" sz="900" dirty="0">
                  <a:solidFill>
                    <a:srgbClr val="F03090"/>
                  </a:solidFill>
                  <a:cs typeface="Arial" charset="0"/>
                </a:rPr>
                <a:t>1,0×1,5</a:t>
              </a:r>
            </a:p>
          </p:txBody>
        </p:sp>
        <p:cxnSp>
          <p:nvCxnSpPr>
            <p:cNvPr id="184" name="Прямая соединительная линия 183"/>
            <p:cNvCxnSpPr/>
            <p:nvPr/>
          </p:nvCxnSpPr>
          <p:spPr>
            <a:xfrm>
              <a:off x="228746" y="6375400"/>
              <a:ext cx="3133655" cy="6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7" name="TextBox 83"/>
            <p:cNvSpPr txBox="1">
              <a:spLocks noChangeArrowheads="1"/>
            </p:cNvSpPr>
            <p:nvPr/>
          </p:nvSpPr>
          <p:spPr bwMode="auto">
            <a:xfrm>
              <a:off x="192485" y="5373688"/>
              <a:ext cx="46519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>
                  <a:cs typeface="Arial" charset="0"/>
                </a:rPr>
                <a:t>№п</a:t>
              </a:r>
              <a:r>
                <a:rPr lang="en-US" sz="900" dirty="0">
                  <a:cs typeface="Arial" charset="0"/>
                </a:rPr>
                <a:t>/</a:t>
              </a:r>
              <a:r>
                <a:rPr lang="ru-RU" sz="900" dirty="0">
                  <a:cs typeface="Arial" charset="0"/>
                </a:rPr>
                <a:t>п</a:t>
              </a:r>
            </a:p>
          </p:txBody>
        </p:sp>
        <p:cxnSp>
          <p:nvCxnSpPr>
            <p:cNvPr id="185" name="Прямая соединительная линия 184"/>
            <p:cNvCxnSpPr/>
            <p:nvPr/>
          </p:nvCxnSpPr>
          <p:spPr>
            <a:xfrm>
              <a:off x="598626" y="5353050"/>
              <a:ext cx="1587" cy="30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9" name="TextBox 185"/>
            <p:cNvSpPr txBox="1">
              <a:spLocks noChangeArrowheads="1"/>
            </p:cNvSpPr>
            <p:nvPr/>
          </p:nvSpPr>
          <p:spPr bwMode="auto">
            <a:xfrm>
              <a:off x="3415688" y="5372100"/>
              <a:ext cx="46519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>
                  <a:cs typeface="Arial" charset="0"/>
                </a:rPr>
                <a:t>№п</a:t>
              </a:r>
              <a:r>
                <a:rPr lang="en-US" sz="900">
                  <a:cs typeface="Arial" charset="0"/>
                </a:rPr>
                <a:t>/</a:t>
              </a:r>
              <a:r>
                <a:rPr lang="ru-RU" sz="900">
                  <a:cs typeface="Arial" charset="0"/>
                </a:rPr>
                <a:t>п</a:t>
              </a:r>
            </a:p>
          </p:txBody>
        </p:sp>
        <p:cxnSp>
          <p:nvCxnSpPr>
            <p:cNvPr id="187" name="Прямая соединительная линия 186"/>
            <p:cNvCxnSpPr/>
            <p:nvPr/>
          </p:nvCxnSpPr>
          <p:spPr>
            <a:xfrm>
              <a:off x="3818004" y="5362575"/>
              <a:ext cx="1587" cy="304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71" name="TextBox 85"/>
            <p:cNvSpPr txBox="1">
              <a:spLocks noChangeArrowheads="1"/>
            </p:cNvSpPr>
            <p:nvPr/>
          </p:nvSpPr>
          <p:spPr bwMode="auto">
            <a:xfrm>
              <a:off x="284684" y="5699125"/>
              <a:ext cx="24878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>
                  <a:cs typeface="Arial" charset="0"/>
                </a:rPr>
                <a:t>1</a:t>
              </a:r>
            </a:p>
          </p:txBody>
        </p:sp>
        <p:sp>
          <p:nvSpPr>
            <p:cNvPr id="13372" name="TextBox 93"/>
            <p:cNvSpPr txBox="1">
              <a:spLocks noChangeArrowheads="1"/>
            </p:cNvSpPr>
            <p:nvPr/>
          </p:nvSpPr>
          <p:spPr bwMode="auto">
            <a:xfrm>
              <a:off x="284684" y="6099509"/>
              <a:ext cx="24878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>
                  <a:cs typeface="Arial" charset="0"/>
                </a:rPr>
                <a:t>2</a:t>
              </a:r>
            </a:p>
          </p:txBody>
        </p:sp>
        <p:sp>
          <p:nvSpPr>
            <p:cNvPr id="13373" name="TextBox 101"/>
            <p:cNvSpPr txBox="1">
              <a:spLocks noChangeArrowheads="1"/>
            </p:cNvSpPr>
            <p:nvPr/>
          </p:nvSpPr>
          <p:spPr bwMode="auto">
            <a:xfrm>
              <a:off x="636365" y="6358622"/>
              <a:ext cx="2842445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>
                  <a:cs typeface="Arial" charset="0"/>
                </a:rPr>
                <a:t>Пределы работы, град.</a:t>
              </a:r>
            </a:p>
            <a:p>
              <a:r>
                <a:rPr lang="ru-RU" sz="900" dirty="0">
                  <a:cs typeface="Arial" charset="0"/>
                </a:rPr>
                <a:t>                    - по азимуту              120 (в пред. 360)</a:t>
              </a:r>
            </a:p>
            <a:p>
              <a:r>
                <a:rPr lang="ru-RU" sz="900" dirty="0">
                  <a:cs typeface="Arial" charset="0"/>
                </a:rPr>
                <a:t>                    - по углу места                    0  -  78</a:t>
              </a:r>
            </a:p>
          </p:txBody>
        </p:sp>
        <p:cxnSp>
          <p:nvCxnSpPr>
            <p:cNvPr id="189" name="Прямая соединительная линия 188"/>
            <p:cNvCxnSpPr/>
            <p:nvPr/>
          </p:nvCxnSpPr>
          <p:spPr>
            <a:xfrm>
              <a:off x="238271" y="6823075"/>
              <a:ext cx="3133655" cy="6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75" name="TextBox 113"/>
            <p:cNvSpPr txBox="1">
              <a:spLocks noChangeArrowheads="1"/>
            </p:cNvSpPr>
            <p:nvPr/>
          </p:nvSpPr>
          <p:spPr bwMode="auto">
            <a:xfrm>
              <a:off x="297632" y="6457950"/>
              <a:ext cx="24878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>
                  <a:cs typeface="Arial" charset="0"/>
                </a:rPr>
                <a:t>3</a:t>
              </a:r>
            </a:p>
          </p:txBody>
        </p:sp>
        <p:sp>
          <p:nvSpPr>
            <p:cNvPr id="13376" name="TextBox 189"/>
            <p:cNvSpPr txBox="1">
              <a:spLocks noChangeArrowheads="1"/>
            </p:cNvSpPr>
            <p:nvPr/>
          </p:nvSpPr>
          <p:spPr bwMode="auto">
            <a:xfrm>
              <a:off x="650901" y="6869112"/>
              <a:ext cx="263405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>
                  <a:cs typeface="Arial" charset="0"/>
                </a:rPr>
                <a:t>Мощность в импульсе, ГВт                   до 10 </a:t>
              </a:r>
              <a:r>
                <a:rPr lang="ru-RU" sz="900" baseline="30000" dirty="0">
                  <a:cs typeface="Arial" charset="0"/>
                </a:rPr>
                <a:t>12</a:t>
              </a:r>
            </a:p>
          </p:txBody>
        </p:sp>
        <p:cxnSp>
          <p:nvCxnSpPr>
            <p:cNvPr id="191" name="Прямая соединительная линия 190"/>
            <p:cNvCxnSpPr/>
            <p:nvPr/>
          </p:nvCxnSpPr>
          <p:spPr>
            <a:xfrm>
              <a:off x="247796" y="7146925"/>
              <a:ext cx="3133655" cy="6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78" name="TextBox 191"/>
            <p:cNvSpPr txBox="1">
              <a:spLocks noChangeArrowheads="1"/>
            </p:cNvSpPr>
            <p:nvPr/>
          </p:nvSpPr>
          <p:spPr bwMode="auto">
            <a:xfrm>
              <a:off x="282402" y="6858000"/>
              <a:ext cx="24878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>
                  <a:cs typeface="Arial" charset="0"/>
                </a:rPr>
                <a:t>4</a:t>
              </a:r>
            </a:p>
          </p:txBody>
        </p:sp>
        <p:sp>
          <p:nvSpPr>
            <p:cNvPr id="13379" name="Text Box 166"/>
            <p:cNvSpPr txBox="1">
              <a:spLocks noChangeArrowheads="1"/>
            </p:cNvSpPr>
            <p:nvPr/>
          </p:nvSpPr>
          <p:spPr bwMode="auto">
            <a:xfrm>
              <a:off x="217803" y="7162800"/>
              <a:ext cx="30059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  5          Длительность импульса, </a:t>
              </a:r>
            </a:p>
            <a:p>
              <a:r>
                <a:rPr lang="ru-RU" sz="900" dirty="0"/>
                <a:t>                                             </a:t>
              </a:r>
              <a:r>
                <a:rPr lang="ru-RU" sz="900" dirty="0" err="1"/>
                <a:t>наносек</a:t>
              </a:r>
              <a:r>
                <a:rPr lang="ru-RU" sz="900" dirty="0"/>
                <a:t>.                     3…5</a:t>
              </a:r>
            </a:p>
          </p:txBody>
        </p:sp>
        <p:cxnSp>
          <p:nvCxnSpPr>
            <p:cNvPr id="196" name="Прямая соединительная линия 195"/>
            <p:cNvCxnSpPr/>
            <p:nvPr/>
          </p:nvCxnSpPr>
          <p:spPr>
            <a:xfrm>
              <a:off x="238271" y="7540625"/>
              <a:ext cx="3133655" cy="6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 Box 168"/>
            <p:cNvSpPr txBox="1">
              <a:spLocks noChangeArrowheads="1"/>
            </p:cNvSpPr>
            <p:nvPr/>
          </p:nvSpPr>
          <p:spPr bwMode="auto">
            <a:xfrm>
              <a:off x="277958" y="7561263"/>
              <a:ext cx="3190803" cy="3698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228600" indent="-228600">
                <a:buFontTx/>
                <a:buAutoNum type="arabicPlain" startAt="6"/>
                <a:defRPr/>
              </a:pPr>
              <a:r>
                <a:rPr lang="ru-RU" sz="900" dirty="0" smtClean="0"/>
                <a:t>     Мощность </a:t>
              </a:r>
              <a:r>
                <a:rPr lang="ru-RU" sz="900" dirty="0"/>
                <a:t>первичного </a:t>
              </a:r>
              <a:endParaRPr lang="ru-RU" sz="900" dirty="0" smtClean="0"/>
            </a:p>
            <a:p>
              <a:pPr>
                <a:defRPr/>
              </a:pPr>
              <a:r>
                <a:rPr lang="ru-RU" sz="900" dirty="0" smtClean="0"/>
                <a:t>           источника питания, КВт           </a:t>
              </a:r>
              <a:r>
                <a:rPr lang="ru-RU" sz="900" dirty="0"/>
                <a:t> </a:t>
              </a:r>
              <a:r>
                <a:rPr lang="ru-RU" sz="900" dirty="0" smtClean="0"/>
                <a:t>              до 500      </a:t>
              </a:r>
              <a:endParaRPr lang="ru-RU" sz="900" dirty="0"/>
            </a:p>
          </p:txBody>
        </p:sp>
        <p:cxnSp>
          <p:nvCxnSpPr>
            <p:cNvPr id="180" name="Прямая соединительная линия 179"/>
            <p:cNvCxnSpPr/>
            <p:nvPr/>
          </p:nvCxnSpPr>
          <p:spPr>
            <a:xfrm>
              <a:off x="238271" y="7931150"/>
              <a:ext cx="3133655" cy="6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83" name="TextBox 13"/>
            <p:cNvSpPr txBox="1">
              <a:spLocks noChangeArrowheads="1"/>
            </p:cNvSpPr>
            <p:nvPr/>
          </p:nvSpPr>
          <p:spPr bwMode="auto">
            <a:xfrm>
              <a:off x="681311" y="7970023"/>
              <a:ext cx="26436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>
                  <a:cs typeface="Arial" charset="0"/>
                </a:rPr>
                <a:t>Транспортная база                        СОУ 9А310</a:t>
              </a:r>
            </a:p>
            <a:p>
              <a:r>
                <a:rPr lang="ru-RU" sz="900" dirty="0">
                  <a:cs typeface="Arial" charset="0"/>
                </a:rPr>
                <a:t>                                                         с </a:t>
              </a:r>
              <a:r>
                <a:rPr lang="ru-RU" sz="900" dirty="0" err="1">
                  <a:cs typeface="Arial" charset="0"/>
                </a:rPr>
                <a:t>зерк</a:t>
              </a:r>
              <a:r>
                <a:rPr lang="ru-RU" sz="900" dirty="0">
                  <a:cs typeface="Arial" charset="0"/>
                </a:rPr>
                <a:t>. ант.</a:t>
              </a:r>
            </a:p>
          </p:txBody>
        </p:sp>
        <p:sp>
          <p:nvSpPr>
            <p:cNvPr id="13384" name="TextBox 14"/>
            <p:cNvSpPr txBox="1">
              <a:spLocks noChangeArrowheads="1"/>
            </p:cNvSpPr>
            <p:nvPr/>
          </p:nvSpPr>
          <p:spPr bwMode="auto">
            <a:xfrm>
              <a:off x="289248" y="8023741"/>
              <a:ext cx="24878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>
                  <a:cs typeface="Arial" charset="0"/>
                </a:rPr>
                <a:t>7</a:t>
              </a:r>
            </a:p>
          </p:txBody>
        </p:sp>
        <p:sp>
          <p:nvSpPr>
            <p:cNvPr id="13385" name="Text Box 172"/>
            <p:cNvSpPr txBox="1">
              <a:spLocks noChangeArrowheads="1"/>
            </p:cNvSpPr>
            <p:nvPr/>
          </p:nvSpPr>
          <p:spPr bwMode="auto">
            <a:xfrm>
              <a:off x="3522401" y="5633945"/>
              <a:ext cx="3178175" cy="758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dirty="0"/>
                <a:t>          </a:t>
              </a:r>
              <a:r>
                <a:rPr lang="ru-RU" sz="900" dirty="0"/>
                <a:t>Тип боевой части зенитной </a:t>
              </a:r>
            </a:p>
            <a:p>
              <a:r>
                <a:rPr lang="ru-RU" sz="900" dirty="0"/>
                <a:t>          управляемой  ракеты (БЧ ЗУР) </a:t>
              </a:r>
            </a:p>
            <a:p>
              <a:r>
                <a:rPr lang="ru-RU" sz="900" dirty="0"/>
                <a:t>          канала функционального</a:t>
              </a:r>
            </a:p>
            <a:p>
              <a:pPr>
                <a:lnSpc>
                  <a:spcPct val="85000"/>
                </a:lnSpc>
              </a:pPr>
              <a:r>
                <a:rPr lang="ru-RU" sz="900" dirty="0"/>
                <a:t>          поражения бортового </a:t>
              </a:r>
            </a:p>
            <a:p>
              <a:pPr>
                <a:lnSpc>
                  <a:spcPct val="85000"/>
                </a:lnSpc>
              </a:pPr>
              <a:r>
                <a:rPr lang="ru-RU" sz="900" dirty="0"/>
                <a:t>          оборудования цели</a:t>
              </a:r>
            </a:p>
          </p:txBody>
        </p:sp>
        <p:sp>
          <p:nvSpPr>
            <p:cNvPr id="13386" name="TextBox 20"/>
            <p:cNvSpPr txBox="1">
              <a:spLocks noChangeArrowheads="1"/>
            </p:cNvSpPr>
            <p:nvPr/>
          </p:nvSpPr>
          <p:spPr bwMode="auto">
            <a:xfrm>
              <a:off x="3539555" y="5637321"/>
              <a:ext cx="24878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>
                  <a:cs typeface="Arial" charset="0"/>
                </a:rPr>
                <a:t>1</a:t>
              </a:r>
            </a:p>
          </p:txBody>
        </p:sp>
        <p:cxnSp>
          <p:nvCxnSpPr>
            <p:cNvPr id="193" name="Прямая соединительная линия 192"/>
            <p:cNvCxnSpPr/>
            <p:nvPr/>
          </p:nvCxnSpPr>
          <p:spPr>
            <a:xfrm>
              <a:off x="3486223" y="6359525"/>
              <a:ext cx="3133655" cy="6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88" name="TextBox 22"/>
            <p:cNvSpPr txBox="1">
              <a:spLocks noChangeArrowheads="1"/>
            </p:cNvSpPr>
            <p:nvPr/>
          </p:nvSpPr>
          <p:spPr bwMode="auto">
            <a:xfrm>
              <a:off x="5540941" y="5771263"/>
              <a:ext cx="1165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>
                  <a:cs typeface="Arial" charset="0"/>
                </a:rPr>
                <a:t>Взрывомагнитный</a:t>
              </a:r>
            </a:p>
            <a:p>
              <a:r>
                <a:rPr lang="ru-RU" sz="900" dirty="0">
                  <a:cs typeface="Arial" charset="0"/>
                </a:rPr>
                <a:t> генератор (ВМГ)</a:t>
              </a:r>
            </a:p>
          </p:txBody>
        </p:sp>
        <p:sp>
          <p:nvSpPr>
            <p:cNvPr id="195" name="Text Box 176"/>
            <p:cNvSpPr txBox="1">
              <a:spLocks noChangeArrowheads="1"/>
            </p:cNvSpPr>
            <p:nvPr/>
          </p:nvSpPr>
          <p:spPr bwMode="auto">
            <a:xfrm>
              <a:off x="3538610" y="6403975"/>
              <a:ext cx="2119264" cy="3698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228600" indent="-228600">
                <a:buFontTx/>
                <a:buAutoNum type="arabicPlain" startAt="2"/>
                <a:defRPr/>
              </a:pPr>
              <a:r>
                <a:rPr lang="ru-RU" sz="900" dirty="0" smtClean="0"/>
                <a:t>   Энергия </a:t>
              </a:r>
              <a:r>
                <a:rPr lang="ru-RU" sz="900" dirty="0"/>
                <a:t>излучения </a:t>
              </a:r>
              <a:r>
                <a:rPr lang="ru-RU" sz="900" dirty="0" smtClean="0"/>
                <a:t>бортового</a:t>
              </a:r>
            </a:p>
            <a:p>
              <a:pPr>
                <a:defRPr/>
              </a:pPr>
              <a:r>
                <a:rPr lang="ru-RU" sz="900" dirty="0" smtClean="0"/>
                <a:t>           ВМГ, МДж</a:t>
              </a:r>
              <a:endParaRPr lang="ru-RU" sz="900" dirty="0"/>
            </a:p>
          </p:txBody>
        </p:sp>
        <p:sp>
          <p:nvSpPr>
            <p:cNvPr id="13390" name="TextBox 24"/>
            <p:cNvSpPr txBox="1">
              <a:spLocks noChangeArrowheads="1"/>
            </p:cNvSpPr>
            <p:nvPr/>
          </p:nvSpPr>
          <p:spPr bwMode="auto">
            <a:xfrm>
              <a:off x="5766929" y="6552313"/>
              <a:ext cx="72167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>
                  <a:cs typeface="Arial" charset="0"/>
                </a:rPr>
                <a:t>от 8 до 50</a:t>
              </a:r>
            </a:p>
          </p:txBody>
        </p:sp>
        <p:cxnSp>
          <p:nvCxnSpPr>
            <p:cNvPr id="198" name="Прямая соединительная линия 197"/>
            <p:cNvCxnSpPr/>
            <p:nvPr/>
          </p:nvCxnSpPr>
          <p:spPr>
            <a:xfrm>
              <a:off x="3476698" y="6826250"/>
              <a:ext cx="3133655" cy="6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92" name="Text Box 180"/>
            <p:cNvSpPr txBox="1">
              <a:spLocks noChangeArrowheads="1"/>
            </p:cNvSpPr>
            <p:nvPr/>
          </p:nvSpPr>
          <p:spPr bwMode="auto">
            <a:xfrm>
              <a:off x="3816954" y="6840445"/>
              <a:ext cx="178766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/>
                <a:t>  Максимальный радиус </a:t>
              </a:r>
            </a:p>
            <a:p>
              <a:r>
                <a:rPr lang="ru-RU" sz="900" dirty="0"/>
                <a:t>функционального поражения </a:t>
              </a:r>
            </a:p>
            <a:p>
              <a:r>
                <a:rPr lang="ru-RU" sz="900" dirty="0"/>
                <a:t>бортового оборудования </a:t>
              </a:r>
            </a:p>
            <a:p>
              <a:r>
                <a:rPr lang="ru-RU" sz="900" dirty="0"/>
                <a:t>цели, м</a:t>
              </a:r>
            </a:p>
          </p:txBody>
        </p:sp>
        <p:sp>
          <p:nvSpPr>
            <p:cNvPr id="13393" name="TextBox 48"/>
            <p:cNvSpPr txBox="1">
              <a:spLocks noChangeArrowheads="1"/>
            </p:cNvSpPr>
            <p:nvPr/>
          </p:nvSpPr>
          <p:spPr bwMode="auto">
            <a:xfrm>
              <a:off x="5674566" y="7242082"/>
              <a:ext cx="89960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>
                  <a:cs typeface="Arial" charset="0"/>
                </a:rPr>
                <a:t>до 800 - 1000</a:t>
              </a:r>
            </a:p>
          </p:txBody>
        </p:sp>
        <p:cxnSp>
          <p:nvCxnSpPr>
            <p:cNvPr id="200" name="Прямая соединительная линия 199"/>
            <p:cNvCxnSpPr/>
            <p:nvPr/>
          </p:nvCxnSpPr>
          <p:spPr>
            <a:xfrm>
              <a:off x="3476698" y="7559675"/>
              <a:ext cx="3133655" cy="63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 Box 184"/>
            <p:cNvSpPr txBox="1">
              <a:spLocks noChangeArrowheads="1"/>
            </p:cNvSpPr>
            <p:nvPr/>
          </p:nvSpPr>
          <p:spPr bwMode="auto">
            <a:xfrm>
              <a:off x="3532260" y="7627938"/>
              <a:ext cx="2252611" cy="3683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228600" indent="-228600">
                <a:buFontTx/>
                <a:buAutoNum type="arabicPlain" startAt="4"/>
                <a:defRPr/>
              </a:pPr>
              <a:r>
                <a:rPr lang="ru-RU" sz="900" dirty="0" smtClean="0"/>
                <a:t>  Способ </a:t>
              </a:r>
              <a:r>
                <a:rPr lang="ru-RU" sz="900" dirty="0"/>
                <a:t>подрыва БЧ </a:t>
              </a:r>
              <a:r>
                <a:rPr lang="ru-RU" sz="900" dirty="0" smtClean="0"/>
                <a:t>ЗУР (ВМГ) </a:t>
              </a:r>
            </a:p>
            <a:p>
              <a:pPr>
                <a:defRPr/>
              </a:pPr>
              <a:r>
                <a:rPr lang="ru-RU" sz="900" dirty="0" smtClean="0"/>
                <a:t>           в </a:t>
              </a:r>
              <a:r>
                <a:rPr lang="ru-RU" sz="900" dirty="0"/>
                <a:t>районе цели</a:t>
              </a:r>
            </a:p>
          </p:txBody>
        </p:sp>
        <p:sp>
          <p:nvSpPr>
            <p:cNvPr id="13396" name="TextBox 52"/>
            <p:cNvSpPr txBox="1">
              <a:spLocks noChangeArrowheads="1"/>
            </p:cNvSpPr>
            <p:nvPr/>
          </p:nvSpPr>
          <p:spPr bwMode="auto">
            <a:xfrm>
              <a:off x="5566773" y="7806630"/>
              <a:ext cx="112402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00" dirty="0">
                  <a:cs typeface="Arial" charset="0"/>
                </a:rPr>
                <a:t>Радиокомандный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47796" y="4894263"/>
              <a:ext cx="3114605" cy="439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98" name="TextBox 17"/>
            <p:cNvSpPr txBox="1">
              <a:spLocks noChangeArrowheads="1"/>
            </p:cNvSpPr>
            <p:nvPr/>
          </p:nvSpPr>
          <p:spPr bwMode="auto">
            <a:xfrm>
              <a:off x="167631" y="4894263"/>
              <a:ext cx="3334952" cy="61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 dirty="0">
                  <a:cs typeface="Arial" charset="0"/>
                </a:rPr>
                <a:t>Включение в состав группировок ПВО</a:t>
              </a:r>
            </a:p>
            <a:p>
              <a:pPr algn="ctr">
                <a:lnSpc>
                  <a:spcPct val="85000"/>
                </a:lnSpc>
              </a:pPr>
              <a:r>
                <a:rPr lang="ru-RU" sz="1200" b="1" dirty="0">
                  <a:cs typeface="Arial" charset="0"/>
                </a:rPr>
                <a:t>наземных сверхмощных ГЭМИ </a:t>
              </a:r>
              <a:r>
                <a:rPr lang="ru-RU" sz="900" dirty="0">
                  <a:cs typeface="Arial" charset="0"/>
                </a:rPr>
                <a:t>(1-й этап)</a:t>
              </a:r>
            </a:p>
            <a:p>
              <a:pPr algn="ctr"/>
              <a:endParaRPr lang="ru-RU" sz="1200" b="1" dirty="0">
                <a:cs typeface="Arial" charset="0"/>
              </a:endParaRP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3514797" y="4894263"/>
              <a:ext cx="3095555" cy="439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400" name="TextBox 18"/>
            <p:cNvSpPr txBox="1">
              <a:spLocks noChangeArrowheads="1"/>
            </p:cNvSpPr>
            <p:nvPr/>
          </p:nvSpPr>
          <p:spPr bwMode="auto">
            <a:xfrm>
              <a:off x="3442817" y="4856956"/>
              <a:ext cx="324035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cs typeface="Arial" charset="0"/>
                </a:rPr>
                <a:t>Реализация в составе ЗРК каналов</a:t>
              </a:r>
            </a:p>
            <a:p>
              <a:pPr algn="ctr"/>
              <a:r>
                <a:rPr lang="ru-RU" sz="1200" b="1" dirty="0">
                  <a:cs typeface="Arial" charset="0"/>
                </a:rPr>
                <a:t> функционального поражения </a:t>
              </a:r>
              <a:r>
                <a:rPr lang="ru-RU" sz="900" dirty="0">
                  <a:cs typeface="Arial" charset="0"/>
                </a:rPr>
                <a:t>(2-й этап)</a:t>
              </a:r>
            </a:p>
            <a:p>
              <a:endParaRPr lang="ru-RU" sz="1200" dirty="0">
                <a:cs typeface="Arial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595554" y="252412"/>
              <a:ext cx="1481104" cy="3651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900" dirty="0">
                  <a:cs typeface="Arial" charset="0"/>
                </a:rPr>
                <a:t>Самонастраивающийся </a:t>
              </a:r>
            </a:p>
            <a:p>
              <a:r>
                <a:rPr lang="ru-RU" sz="900" dirty="0">
                  <a:solidFill>
                    <a:srgbClr val="F03090"/>
                  </a:solidFill>
                  <a:cs typeface="Arial" charset="0"/>
                </a:rPr>
                <a:t>рой</a:t>
              </a:r>
              <a:r>
                <a:rPr lang="ru-RU" sz="900" dirty="0">
                  <a:cs typeface="Arial" charset="0"/>
                </a:rPr>
                <a:t> мини-БЛА с ЭИИ</a:t>
              </a:r>
            </a:p>
          </p:txBody>
        </p:sp>
        <p:sp>
          <p:nvSpPr>
            <p:cNvPr id="179" name="Line 108"/>
            <p:cNvSpPr>
              <a:spLocks noChangeShapeType="1"/>
            </p:cNvSpPr>
            <p:nvPr/>
          </p:nvSpPr>
          <p:spPr bwMode="auto">
            <a:xfrm flipV="1">
              <a:off x="847857" y="600074"/>
              <a:ext cx="2266899" cy="0"/>
            </a:xfrm>
            <a:prstGeom prst="line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round/>
              <a:headEnd type="triangle" w="med" len="lg"/>
              <a:tailEnd/>
            </a:ln>
            <a:effectLst/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9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3403" name="AutoShape 117"/>
            <p:cNvSpPr>
              <a:spLocks noChangeArrowheads="1"/>
            </p:cNvSpPr>
            <p:nvPr/>
          </p:nvSpPr>
          <p:spPr bwMode="auto">
            <a:xfrm>
              <a:off x="348308" y="3741184"/>
              <a:ext cx="1301537" cy="407989"/>
            </a:xfrm>
            <a:prstGeom prst="wedgeRoundRectCallout">
              <a:avLst>
                <a:gd name="adj1" fmla="val 40713"/>
                <a:gd name="adj2" fmla="val 89412"/>
                <a:gd name="adj3" fmla="val 16667"/>
              </a:avLst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77900"/>
              <a:endParaRPr lang="ru-RU" sz="1900"/>
            </a:p>
          </p:txBody>
        </p:sp>
        <p:sp>
          <p:nvSpPr>
            <p:cNvPr id="13404" name="Text Box 118"/>
            <p:cNvSpPr txBox="1">
              <a:spLocks noChangeArrowheads="1"/>
            </p:cNvSpPr>
            <p:nvPr/>
          </p:nvSpPr>
          <p:spPr bwMode="auto">
            <a:xfrm>
              <a:off x="308247" y="3706811"/>
              <a:ext cx="1320528" cy="466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800" dirty="0"/>
                <a:t>     </a:t>
              </a:r>
              <a:r>
                <a:rPr lang="ru-RU" sz="900" dirty="0"/>
                <a:t>Наземный ГЭМИ</a:t>
              </a:r>
            </a:p>
            <a:p>
              <a:pPr>
                <a:lnSpc>
                  <a:spcPct val="85000"/>
                </a:lnSpc>
              </a:pPr>
              <a:r>
                <a:rPr lang="ru-RU" sz="900" dirty="0"/>
                <a:t>   на базе СОУ 9А310</a:t>
              </a:r>
            </a:p>
            <a:p>
              <a:pPr>
                <a:lnSpc>
                  <a:spcPct val="85000"/>
                </a:lnSpc>
              </a:pPr>
              <a:r>
                <a:rPr lang="ru-RU" sz="900" dirty="0"/>
                <a:t>     ЗРК </a:t>
              </a:r>
              <a:r>
                <a:rPr lang="ru-RU" sz="900" b="1" dirty="0">
                  <a:solidFill>
                    <a:srgbClr val="FF3300"/>
                  </a:solidFill>
                </a:rPr>
                <a:t>«Бук-М1-2»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40156" y="269874"/>
              <a:ext cx="3406698" cy="765175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>
                  <a:cs typeface="Arial" charset="0"/>
                </a:rPr>
                <a:t>Концепция борьбы с </a:t>
              </a:r>
              <a:r>
                <a:rPr lang="ru-RU" sz="1100" b="1" dirty="0">
                  <a:solidFill>
                    <a:srgbClr val="F03090"/>
                  </a:solidFill>
                  <a:cs typeface="Arial" charset="0"/>
                </a:rPr>
                <a:t>роями</a:t>
              </a:r>
              <a:r>
                <a:rPr lang="ru-RU" sz="1100" b="1" dirty="0">
                  <a:cs typeface="Arial" charset="0"/>
                </a:rPr>
                <a:t> мини-БЛА, </a:t>
              </a:r>
            </a:p>
            <a:p>
              <a:pPr algn="ctr"/>
              <a:r>
                <a:rPr lang="ru-RU" sz="1100" b="1" dirty="0">
                  <a:cs typeface="Arial" charset="0"/>
                </a:rPr>
                <a:t>оснащенными элементами искусственного </a:t>
              </a:r>
            </a:p>
            <a:p>
              <a:pPr algn="ctr"/>
              <a:r>
                <a:rPr lang="ru-RU" sz="1100" b="1" dirty="0">
                  <a:cs typeface="Arial" charset="0"/>
                </a:rPr>
                <a:t>интеллекта, реализующая новые физические </a:t>
              </a:r>
            </a:p>
            <a:p>
              <a:pPr algn="ctr"/>
              <a:r>
                <a:rPr lang="ru-RU" sz="1100" b="1" dirty="0">
                  <a:cs typeface="Arial" charset="0"/>
                </a:rPr>
                <a:t>принципы в средствах ПВО</a:t>
              </a:r>
            </a:p>
          </p:txBody>
        </p:sp>
        <p:sp>
          <p:nvSpPr>
            <p:cNvPr id="13406" name="Text Box 107"/>
            <p:cNvSpPr txBox="1">
              <a:spLocks noChangeArrowheads="1"/>
            </p:cNvSpPr>
            <p:nvPr/>
          </p:nvSpPr>
          <p:spPr bwMode="auto">
            <a:xfrm>
              <a:off x="2808689" y="2371631"/>
              <a:ext cx="1104790" cy="320088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" dirty="0"/>
                <a:t>Траектория полета</a:t>
              </a:r>
            </a:p>
            <a:p>
              <a:pPr>
                <a:lnSpc>
                  <a:spcPct val="85000"/>
                </a:lnSpc>
              </a:pPr>
              <a:r>
                <a:rPr lang="ru-RU" sz="800" dirty="0"/>
                <a:t>      ЗУР с ВМГ</a:t>
              </a:r>
            </a:p>
          </p:txBody>
        </p:sp>
        <p:sp>
          <p:nvSpPr>
            <p:cNvPr id="13407" name="Line 108"/>
            <p:cNvSpPr>
              <a:spLocks noChangeShapeType="1"/>
            </p:cNvSpPr>
            <p:nvPr/>
          </p:nvSpPr>
          <p:spPr bwMode="auto">
            <a:xfrm flipV="1">
              <a:off x="2837055" y="2705100"/>
              <a:ext cx="1258696" cy="31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356</Words>
  <Application>Microsoft Office PowerPoint</Application>
  <PresentationFormat>Экран (4:3)</PresentationFormat>
  <Paragraphs>87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144</cp:revision>
  <dcterms:created xsi:type="dcterms:W3CDTF">2020-01-05T05:15:37Z</dcterms:created>
  <dcterms:modified xsi:type="dcterms:W3CDTF">2020-11-18T18:29:37Z</dcterms:modified>
</cp:coreProperties>
</file>