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FCD"/>
    <a:srgbClr val="FEFFEB"/>
    <a:srgbClr val="FFF1E3"/>
    <a:srgbClr val="FFCC99"/>
    <a:srgbClr val="E7FEFF"/>
    <a:srgbClr val="FFCCFF"/>
    <a:srgbClr val="FF99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66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CC0F6-FBCA-4212-A750-4AE5F6CF5016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090CB-4DC1-424B-9CD8-24BF78E737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B8D27-D774-43EE-AF97-C6561EF088E6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D9A46-702C-4289-A001-108E098D95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7B05B-893B-4DEE-8270-E9EA361BFD9E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B77EE-B254-445F-A584-C55A2AFE43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E874A-BCB8-4AC2-8A00-01050AC100AA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848D-EC1B-49BA-B28C-B44734F34D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8E5E1-393E-4665-8A62-57F660DB4EA0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A6EAF-43E3-494E-9D47-CF3833982C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461FF-4115-43AE-AB46-6C0A2E28158F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47211-143A-4BD1-96B8-BEBCAE1371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F808-89C1-4BAB-B91D-656A4CF6555F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3F1E0-B2F1-4657-B514-7096238D74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939A9-C1E3-453E-ABBF-9C1EB6B306D4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53EB-9E0C-4D49-938C-2BA8E3C54A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5777C-359F-4A48-8D45-E2417488AE27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5234C-DF16-464B-985D-176F52877E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40DB-364C-44FF-9BDE-F58DBFBE3A5E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E2584-7CEE-44B0-BBFB-CFC574821C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1A20B-35E7-47B8-984A-F977D4DFBC23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E1FEB-576B-4FCD-9EB0-E2119418DC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4B7E05-31B3-459D-B216-390490ACB170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2AFE44-C3E5-4F4D-88F8-3CCCE7C9F3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39" descr="Обла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" y="163513"/>
            <a:ext cx="6548437" cy="8170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982663" y="8380413"/>
            <a:ext cx="5432425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200" dirty="0">
                <a:solidFill>
                  <a:srgbClr val="F03090"/>
                </a:solidFill>
                <a:cs typeface="Arial" charset="0"/>
              </a:rPr>
              <a:t>Рис. 2</a:t>
            </a:r>
            <a:r>
              <a:rPr lang="en-US" sz="1200" dirty="0">
                <a:solidFill>
                  <a:srgbClr val="F03090"/>
                </a:solidFill>
                <a:cs typeface="Arial" charset="0"/>
              </a:rPr>
              <a:t>.</a:t>
            </a:r>
            <a:r>
              <a:rPr lang="ru-RU" sz="1200" dirty="0">
                <a:cs typeface="Arial" charset="0"/>
              </a:rPr>
              <a:t>        Возможные варианты боевого применения мини-БЛА,</a:t>
            </a:r>
          </a:p>
          <a:p>
            <a:pPr algn="ctr"/>
            <a:r>
              <a:rPr lang="ru-RU" sz="1200" dirty="0">
                <a:cs typeface="Arial" charset="0"/>
              </a:rPr>
              <a:t>оснащенных элементами искусственного интеллекта и разрабатываемых</a:t>
            </a:r>
          </a:p>
          <a:p>
            <a:pPr algn="ctr"/>
            <a:r>
              <a:rPr lang="ru-RU" sz="1200" dirty="0">
                <a:cs typeface="Arial" charset="0"/>
              </a:rPr>
              <a:t>по различным программам</a:t>
            </a:r>
          </a:p>
          <a:p>
            <a:pPr algn="ctr"/>
            <a:endParaRPr lang="ru-RU" sz="1400" dirty="0">
              <a:cs typeface="Arial" charset="0"/>
            </a:endParaRPr>
          </a:p>
        </p:txBody>
      </p:sp>
      <p:grpSp>
        <p:nvGrpSpPr>
          <p:cNvPr id="13315" name="Группа 6"/>
          <p:cNvGrpSpPr>
            <a:grpSpLocks/>
          </p:cNvGrpSpPr>
          <p:nvPr/>
        </p:nvGrpSpPr>
        <p:grpSpPr bwMode="auto">
          <a:xfrm>
            <a:off x="280988" y="234950"/>
            <a:ext cx="6372225" cy="3940175"/>
            <a:chOff x="266700" y="4315598"/>
            <a:chExt cx="6372225" cy="393948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090987" y="6232960"/>
              <a:ext cx="2374900" cy="4571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66700" y="4315598"/>
              <a:ext cx="6372225" cy="3939480"/>
            </a:xfrm>
            <a:prstGeom prst="rect">
              <a:avLst/>
            </a:prstGeom>
            <a:solidFill>
              <a:srgbClr val="FBFFC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" name="TextBox 1"/>
            <p:cNvSpPr txBox="1"/>
            <p:nvPr/>
          </p:nvSpPr>
          <p:spPr>
            <a:xfrm>
              <a:off x="500062" y="4367977"/>
              <a:ext cx="2011363" cy="431724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 smtClean="0">
                  <a:latin typeface="Arial" pitchFamily="34" charset="0"/>
                  <a:cs typeface="Arial" pitchFamily="34" charset="0"/>
                </a:rPr>
                <a:t>Основная классификация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100" b="1" dirty="0" smtClean="0">
                  <a:latin typeface="Arial" pitchFamily="34" charset="0"/>
                  <a:cs typeface="Arial" pitchFamily="34" charset="0"/>
                </a:rPr>
                <a:t>           мини-БЛА</a:t>
              </a:r>
              <a:endParaRPr lang="ru-RU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72" name="TextBox 3"/>
            <p:cNvSpPr txBox="1">
              <a:spLocks noChangeArrowheads="1"/>
            </p:cNvSpPr>
            <p:nvPr/>
          </p:nvSpPr>
          <p:spPr bwMode="auto">
            <a:xfrm>
              <a:off x="617854" y="4832241"/>
              <a:ext cx="190308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000" dirty="0">
                  <a:cs typeface="Arial" charset="0"/>
                </a:rPr>
                <a:t>Мини-БЛА самолетного типа</a:t>
              </a:r>
            </a:p>
          </p:txBody>
        </p:sp>
        <p:sp>
          <p:nvSpPr>
            <p:cNvPr id="13373" name="TextBox 67"/>
            <p:cNvSpPr txBox="1">
              <a:spLocks noChangeArrowheads="1"/>
            </p:cNvSpPr>
            <p:nvPr/>
          </p:nvSpPr>
          <p:spPr bwMode="auto">
            <a:xfrm>
              <a:off x="579754" y="5975241"/>
              <a:ext cx="194957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000" dirty="0">
                  <a:cs typeface="Arial" charset="0"/>
                </a:rPr>
                <a:t>Мини-БЛА вертолетного типа</a:t>
              </a:r>
            </a:p>
          </p:txBody>
        </p:sp>
        <p:sp>
          <p:nvSpPr>
            <p:cNvPr id="13374" name="TextBox 4"/>
            <p:cNvSpPr txBox="1">
              <a:spLocks noChangeArrowheads="1"/>
            </p:cNvSpPr>
            <p:nvPr/>
          </p:nvSpPr>
          <p:spPr bwMode="auto">
            <a:xfrm>
              <a:off x="284479" y="7125795"/>
              <a:ext cx="269817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000" dirty="0">
                  <a:cs typeface="Arial" charset="0"/>
                </a:rPr>
                <a:t>Мини-БЛА – барражирующие боеприпасы</a:t>
              </a:r>
            </a:p>
          </p:txBody>
        </p:sp>
        <p:pic>
          <p:nvPicPr>
            <p:cNvPr id="13375" name="Picture 2" descr="https://invoen.ru/wp-content/uploads/2018/01/BPLA-Coyote.jpg"/>
            <p:cNvPicPr>
              <a:picLocks noChangeAspect="1" noChangeArrowheads="1"/>
            </p:cNvPicPr>
            <p:nvPr/>
          </p:nvPicPr>
          <p:blipFill>
            <a:blip r:embed="rId3"/>
            <a:srcRect l="15173" t="23061" r="14922"/>
            <a:stretch>
              <a:fillRect/>
            </a:stretch>
          </p:blipFill>
          <p:spPr bwMode="auto">
            <a:xfrm>
              <a:off x="694924" y="5058125"/>
              <a:ext cx="1728193" cy="91301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3376" name="TextBox 5"/>
            <p:cNvSpPr txBox="1">
              <a:spLocks noChangeArrowheads="1"/>
            </p:cNvSpPr>
            <p:nvPr/>
          </p:nvSpPr>
          <p:spPr bwMode="auto">
            <a:xfrm>
              <a:off x="852871" y="5702378"/>
              <a:ext cx="131478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000" b="1" dirty="0">
                  <a:solidFill>
                    <a:schemeClr val="bg1"/>
                  </a:solidFill>
                  <a:cs typeface="Arial" charset="0"/>
                </a:rPr>
                <a:t>Мини-БЛА </a:t>
              </a:r>
              <a:r>
                <a:rPr lang="en-US" sz="1000" b="1" dirty="0">
                  <a:solidFill>
                    <a:schemeClr val="bg1"/>
                  </a:solidFill>
                  <a:cs typeface="Arial" charset="0"/>
                </a:rPr>
                <a:t>Coyote</a:t>
              </a:r>
              <a:endParaRPr lang="ru-RU" sz="1000" b="1" dirty="0">
                <a:solidFill>
                  <a:schemeClr val="bg1"/>
                </a:solidFill>
                <a:cs typeface="Arial" charset="0"/>
              </a:endParaRPr>
            </a:p>
          </p:txBody>
        </p:sp>
        <p:pic>
          <p:nvPicPr>
            <p:cNvPr id="13377" name="Picture 2" descr="https://warfiles.ru/uploads/posts/2016-05/org_gzer561.jpg"/>
            <p:cNvPicPr>
              <a:picLocks noChangeAspect="1" noChangeArrowheads="1"/>
            </p:cNvPicPr>
            <p:nvPr/>
          </p:nvPicPr>
          <p:blipFill>
            <a:blip r:embed="rId4"/>
            <a:srcRect l="5875" t="19054" r="5106" b="21928"/>
            <a:stretch>
              <a:fillRect/>
            </a:stretch>
          </p:blipFill>
          <p:spPr bwMode="auto">
            <a:xfrm>
              <a:off x="676990" y="6187434"/>
              <a:ext cx="1726655" cy="95706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3378" name="TextBox 7"/>
            <p:cNvSpPr txBox="1">
              <a:spLocks noChangeArrowheads="1"/>
            </p:cNvSpPr>
            <p:nvPr/>
          </p:nvSpPr>
          <p:spPr bwMode="auto">
            <a:xfrm>
              <a:off x="823878" y="6927198"/>
              <a:ext cx="133562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000" b="1" dirty="0">
                  <a:solidFill>
                    <a:schemeClr val="bg1"/>
                  </a:solidFill>
                  <a:cs typeface="Arial" charset="0"/>
                </a:rPr>
                <a:t>Мини-БЛА </a:t>
              </a:r>
              <a:r>
                <a:rPr lang="en-US" sz="1000" b="1" dirty="0">
                  <a:solidFill>
                    <a:schemeClr val="bg1"/>
                  </a:solidFill>
                  <a:cs typeface="Arial" charset="0"/>
                </a:rPr>
                <a:t>RQ-16</a:t>
              </a:r>
              <a:r>
                <a:rPr lang="ru-RU" sz="1000" b="1" dirty="0">
                  <a:solidFill>
                    <a:schemeClr val="bg1"/>
                  </a:solidFill>
                  <a:cs typeface="Arial" charset="0"/>
                </a:rPr>
                <a:t> </a:t>
              </a:r>
            </a:p>
          </p:txBody>
        </p:sp>
        <p:sp>
          <p:nvSpPr>
            <p:cNvPr id="13379" name="TextBox 6"/>
            <p:cNvSpPr txBox="1">
              <a:spLocks noChangeArrowheads="1"/>
            </p:cNvSpPr>
            <p:nvPr/>
          </p:nvSpPr>
          <p:spPr bwMode="auto">
            <a:xfrm>
              <a:off x="747668" y="7912178"/>
              <a:ext cx="150874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000">
                  <a:cs typeface="Arial" charset="0"/>
                </a:rPr>
                <a:t>ББ «</a:t>
              </a:r>
              <a:r>
                <a:rPr lang="en-US" sz="1000">
                  <a:cs typeface="Arial" charset="0"/>
                </a:rPr>
                <a:t>Harop</a:t>
              </a:r>
              <a:r>
                <a:rPr lang="ru-RU" sz="1000">
                  <a:cs typeface="Arial" charset="0"/>
                </a:rPr>
                <a:t>» (Израиль)</a:t>
              </a:r>
            </a:p>
          </p:txBody>
        </p:sp>
        <p:sp>
          <p:nvSpPr>
            <p:cNvPr id="19" name="Стрелка вниз 18"/>
            <p:cNvSpPr/>
            <p:nvPr/>
          </p:nvSpPr>
          <p:spPr>
            <a:xfrm rot="1256544">
              <a:off x="2792412" y="6628178"/>
              <a:ext cx="2122488" cy="793610"/>
            </a:xfrm>
            <a:prstGeom prst="downArrow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3381" name="Picture 2" descr="https://cdn.pixabay.com/photo/2016/09/28/18/56/phantom-p4-1701166_1280.jpg"/>
            <p:cNvPicPr>
              <a:picLocks noChangeAspect="1" noChangeArrowheads="1"/>
            </p:cNvPicPr>
            <p:nvPr/>
          </p:nvPicPr>
          <p:blipFill>
            <a:blip r:embed="rId5"/>
            <a:srcRect l="2113" t="-2" b="27821"/>
            <a:stretch>
              <a:fillRect/>
            </a:stretch>
          </p:blipFill>
          <p:spPr bwMode="auto">
            <a:xfrm>
              <a:off x="2898573" y="5195377"/>
              <a:ext cx="3596922" cy="1496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2" name="Picture 2" descr="https://cdn.pixabay.com/photo/2016/09/28/18/56/phantom-p4-1701166_1280.jpg"/>
            <p:cNvPicPr>
              <a:picLocks noChangeAspect="1" noChangeArrowheads="1"/>
            </p:cNvPicPr>
            <p:nvPr/>
          </p:nvPicPr>
          <p:blipFill>
            <a:blip r:embed="rId5"/>
            <a:srcRect l="2072" b="85150"/>
            <a:stretch>
              <a:fillRect/>
            </a:stretch>
          </p:blipFill>
          <p:spPr bwMode="auto">
            <a:xfrm>
              <a:off x="2898573" y="4388230"/>
              <a:ext cx="3598426" cy="828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3" name="Picture 2" descr="https://cdn.pixabay.com/photo/2016/09/28/18/56/phantom-p4-1701166_1280.jpg"/>
            <p:cNvPicPr>
              <a:picLocks noChangeAspect="1" noChangeArrowheads="1"/>
            </p:cNvPicPr>
            <p:nvPr/>
          </p:nvPicPr>
          <p:blipFill>
            <a:blip r:embed="rId6"/>
            <a:srcRect l="58488" t="22885" r="7021" b="33891"/>
            <a:stretch>
              <a:fillRect/>
            </a:stretch>
          </p:blipFill>
          <p:spPr bwMode="auto">
            <a:xfrm>
              <a:off x="5973761" y="4444941"/>
              <a:ext cx="523326" cy="370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3" name="Прямая соединительная линия 22"/>
            <p:cNvCxnSpPr/>
            <p:nvPr/>
          </p:nvCxnSpPr>
          <p:spPr>
            <a:xfrm>
              <a:off x="6240462" y="4713991"/>
              <a:ext cx="0" cy="13173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5611812" y="6380572"/>
              <a:ext cx="0" cy="298397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411537" y="5620293"/>
              <a:ext cx="0" cy="299985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3413125" y="5855201"/>
              <a:ext cx="2190750" cy="745993"/>
            </a:xfrm>
            <a:prstGeom prst="line">
              <a:avLst/>
            </a:prstGeom>
            <a:ln w="12700">
              <a:solidFill>
                <a:schemeClr val="bg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5822950" y="4820334"/>
              <a:ext cx="409575" cy="1212636"/>
            </a:xfrm>
            <a:prstGeom prst="line">
              <a:avLst/>
            </a:prstGeom>
            <a:ln w="12700">
              <a:solidFill>
                <a:schemeClr val="bg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89" name="Группа 27"/>
            <p:cNvGrpSpPr>
              <a:grpSpLocks/>
            </p:cNvGrpSpPr>
            <p:nvPr/>
          </p:nvGrpSpPr>
          <p:grpSpPr bwMode="auto">
            <a:xfrm>
              <a:off x="4000089" y="6054422"/>
              <a:ext cx="738554" cy="217614"/>
              <a:chOff x="2261897" y="3072625"/>
              <a:chExt cx="738554" cy="215444"/>
            </a:xfrm>
          </p:grpSpPr>
          <p:sp>
            <p:nvSpPr>
              <p:cNvPr id="45" name="Прямоугольник 44"/>
              <p:cNvSpPr/>
              <p:nvPr/>
            </p:nvSpPr>
            <p:spPr>
              <a:xfrm>
                <a:off x="2332158" y="3115814"/>
                <a:ext cx="508000" cy="1414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408" name="TextBox 53"/>
              <p:cNvSpPr txBox="1">
                <a:spLocks noChangeArrowheads="1"/>
              </p:cNvSpPr>
              <p:nvPr/>
            </p:nvSpPr>
            <p:spPr bwMode="auto">
              <a:xfrm>
                <a:off x="2261897" y="3072625"/>
                <a:ext cx="73855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800">
                    <a:cs typeface="Arial" charset="0"/>
                  </a:rPr>
                  <a:t>100-150 м</a:t>
                </a:r>
              </a:p>
            </p:txBody>
          </p:sp>
        </p:grpSp>
        <p:grpSp>
          <p:nvGrpSpPr>
            <p:cNvPr id="13390" name="Группа 28"/>
            <p:cNvGrpSpPr>
              <a:grpSpLocks/>
            </p:cNvGrpSpPr>
            <p:nvPr/>
          </p:nvGrpSpPr>
          <p:grpSpPr bwMode="auto">
            <a:xfrm>
              <a:off x="5790789" y="5168719"/>
              <a:ext cx="738554" cy="217614"/>
              <a:chOff x="2261897" y="3072625"/>
              <a:chExt cx="738554" cy="215444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2332158" y="3114276"/>
                <a:ext cx="508000" cy="1414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406" name="TextBox 56"/>
              <p:cNvSpPr txBox="1">
                <a:spLocks noChangeArrowheads="1"/>
              </p:cNvSpPr>
              <p:nvPr/>
            </p:nvSpPr>
            <p:spPr bwMode="auto">
              <a:xfrm>
                <a:off x="2261897" y="3072625"/>
                <a:ext cx="73855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800">
                    <a:cs typeface="Arial" charset="0"/>
                  </a:rPr>
                  <a:t>200-250 м</a:t>
                </a:r>
              </a:p>
            </p:txBody>
          </p:sp>
        </p:grpSp>
        <p:pic>
          <p:nvPicPr>
            <p:cNvPr id="13391" name="Picture 2" descr="https://cdn.pixabay.com/photo/2016/09/28/18/56/phantom-p4-1701166_1280.jpg"/>
            <p:cNvPicPr>
              <a:picLocks noChangeAspect="1" noChangeArrowheads="1"/>
            </p:cNvPicPr>
            <p:nvPr/>
          </p:nvPicPr>
          <p:blipFill>
            <a:blip r:embed="rId7"/>
            <a:srcRect l="58488" t="22885" r="7021" b="33891"/>
            <a:stretch>
              <a:fillRect/>
            </a:stretch>
          </p:blipFill>
          <p:spPr bwMode="auto">
            <a:xfrm>
              <a:off x="2897186" y="4386547"/>
              <a:ext cx="354184" cy="250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1" name="Прямая соединительная линия 30"/>
            <p:cNvCxnSpPr/>
            <p:nvPr/>
          </p:nvCxnSpPr>
          <p:spPr>
            <a:xfrm>
              <a:off x="3081337" y="4550507"/>
              <a:ext cx="0" cy="13174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 flipH="1" flipV="1">
              <a:off x="3081337" y="4675897"/>
              <a:ext cx="331788" cy="1196764"/>
            </a:xfrm>
            <a:prstGeom prst="straightConnector1">
              <a:avLst/>
            </a:prstGeom>
            <a:ln w="12700">
              <a:solidFill>
                <a:schemeClr val="bg1"/>
              </a:solidFill>
              <a:headEnd type="none" w="med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94" name="Группа 32"/>
            <p:cNvGrpSpPr>
              <a:grpSpLocks/>
            </p:cNvGrpSpPr>
            <p:nvPr/>
          </p:nvGrpSpPr>
          <p:grpSpPr bwMode="auto">
            <a:xfrm>
              <a:off x="2955655" y="5160441"/>
              <a:ext cx="738554" cy="217614"/>
              <a:chOff x="2261897" y="3072625"/>
              <a:chExt cx="738554" cy="215444"/>
            </a:xfrm>
          </p:grpSpPr>
          <p:sp>
            <p:nvSpPr>
              <p:cNvPr id="41" name="Прямоугольник 40"/>
              <p:cNvSpPr/>
              <p:nvPr/>
            </p:nvSpPr>
            <p:spPr>
              <a:xfrm>
                <a:off x="2332017" y="3114616"/>
                <a:ext cx="508000" cy="1414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404" name="TextBox 65"/>
              <p:cNvSpPr txBox="1">
                <a:spLocks noChangeArrowheads="1"/>
              </p:cNvSpPr>
              <p:nvPr/>
            </p:nvSpPr>
            <p:spPr bwMode="auto">
              <a:xfrm>
                <a:off x="2261897" y="3072625"/>
                <a:ext cx="73855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200-250 м</a:t>
                </a:r>
              </a:p>
            </p:txBody>
          </p:sp>
        </p:grpSp>
        <p:sp>
          <p:nvSpPr>
            <p:cNvPr id="13395" name="TextBox 79"/>
            <p:cNvSpPr txBox="1">
              <a:spLocks noChangeArrowheads="1"/>
            </p:cNvSpPr>
            <p:nvPr/>
          </p:nvSpPr>
          <p:spPr bwMode="auto">
            <a:xfrm>
              <a:off x="2347944" y="7396687"/>
              <a:ext cx="160813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800" i="1" dirty="0">
                  <a:cs typeface="Arial" charset="0"/>
                </a:rPr>
                <a:t>Направление главного удара</a:t>
              </a:r>
            </a:p>
            <a:p>
              <a:pPr algn="ctr"/>
              <a:r>
                <a:rPr lang="ru-RU" sz="800" i="1" dirty="0">
                  <a:cs typeface="Arial" charset="0"/>
                </a:rPr>
                <a:t>группировки мини-БЛА</a:t>
              </a:r>
            </a:p>
          </p:txBody>
        </p:sp>
        <p:sp>
          <p:nvSpPr>
            <p:cNvPr id="35" name="TextBox 8"/>
            <p:cNvSpPr txBox="1"/>
            <p:nvPr/>
          </p:nvSpPr>
          <p:spPr>
            <a:xfrm>
              <a:off x="2566987" y="7748755"/>
              <a:ext cx="3973513" cy="431724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 smtClean="0">
                  <a:latin typeface="Arial" pitchFamily="34" charset="0"/>
                  <a:cs typeface="Arial" pitchFamily="34" charset="0"/>
                </a:rPr>
                <a:t>Возможное построение группировок мини-БЛА,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>
                  <a:latin typeface="Arial" pitchFamily="34" charset="0"/>
                  <a:cs typeface="Arial" pitchFamily="34" charset="0"/>
                </a:rPr>
                <a:t>о</a:t>
              </a:r>
              <a:r>
                <a:rPr lang="ru-RU" sz="1100" b="1" dirty="0" smtClean="0">
                  <a:latin typeface="Arial" pitchFamily="34" charset="0"/>
                  <a:cs typeface="Arial" pitchFamily="34" charset="0"/>
                </a:rPr>
                <a:t>снащенных элементами искусственного интеллекта</a:t>
              </a:r>
              <a:endParaRPr lang="ru-RU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97" name="TextBox 76"/>
            <p:cNvSpPr txBox="1">
              <a:spLocks noChangeArrowheads="1"/>
            </p:cNvSpPr>
            <p:nvPr/>
          </p:nvSpPr>
          <p:spPr bwMode="auto">
            <a:xfrm>
              <a:off x="3392488" y="4779066"/>
              <a:ext cx="2759075" cy="549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1000" b="1" dirty="0">
                  <a:solidFill>
                    <a:schemeClr val="bg1"/>
                  </a:solidFill>
                  <a:cs typeface="Arial" charset="0"/>
                </a:rPr>
                <a:t>Разведывательно-ударная группировка </a:t>
              </a:r>
            </a:p>
            <a:p>
              <a:pPr algn="ctr"/>
              <a:r>
                <a:rPr lang="ru-RU" sz="1000" b="1" dirty="0">
                  <a:solidFill>
                    <a:schemeClr val="bg1"/>
                  </a:solidFill>
                  <a:cs typeface="Arial" charset="0"/>
                </a:rPr>
                <a:t>мини-БЛА, действующая </a:t>
              </a:r>
            </a:p>
            <a:p>
              <a:pPr algn="ctr"/>
              <a:r>
                <a:rPr lang="ru-RU" sz="1000" b="1" dirty="0">
                  <a:solidFill>
                    <a:schemeClr val="bg1"/>
                  </a:solidFill>
                  <a:cs typeface="Arial" charset="0"/>
                </a:rPr>
                <a:t>самонастраивающейся</a:t>
              </a:r>
              <a:r>
                <a:rPr lang="en-US" sz="1000" b="1" dirty="0">
                  <a:solidFill>
                    <a:schemeClr val="bg1"/>
                  </a:solidFill>
                  <a:cs typeface="Arial" charset="0"/>
                </a:rPr>
                <a:t> </a:t>
              </a:r>
              <a:r>
                <a:rPr lang="ru-RU" sz="1000" b="1" dirty="0">
                  <a:solidFill>
                    <a:srgbClr val="F03090"/>
                  </a:solidFill>
                  <a:cs typeface="Arial" charset="0"/>
                </a:rPr>
                <a:t>стаей</a:t>
              </a:r>
            </a:p>
          </p:txBody>
        </p:sp>
        <p:pic>
          <p:nvPicPr>
            <p:cNvPr id="13398" name="Picture 2" descr="https://images11.popmeh.ru/upload/img_cache/92e/92ef166a55678dc66c1283baa1d4aec8_ce_1024x682x0x0_fitted_1260x700.jpg"/>
            <p:cNvPicPr>
              <a:picLocks noChangeAspect="1" noChangeArrowheads="1"/>
            </p:cNvPicPr>
            <p:nvPr/>
          </p:nvPicPr>
          <p:blipFill>
            <a:blip r:embed="rId8"/>
            <a:srcRect l="15691" b="10797"/>
            <a:stretch>
              <a:fillRect/>
            </a:stretch>
          </p:blipFill>
          <p:spPr bwMode="auto">
            <a:xfrm flipH="1">
              <a:off x="678683" y="7356700"/>
              <a:ext cx="1716886" cy="8282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3399" name="TextBox 20"/>
            <p:cNvSpPr txBox="1">
              <a:spLocks noChangeArrowheads="1"/>
            </p:cNvSpPr>
            <p:nvPr/>
          </p:nvSpPr>
          <p:spPr bwMode="auto">
            <a:xfrm>
              <a:off x="872363" y="7978313"/>
              <a:ext cx="128112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000" b="1" dirty="0">
                  <a:solidFill>
                    <a:schemeClr val="bg1"/>
                  </a:solidFill>
                  <a:cs typeface="Arial" charset="0"/>
                </a:rPr>
                <a:t>ББ «Фантом </a:t>
              </a:r>
              <a:r>
                <a:rPr lang="en-US" sz="1000" b="1" dirty="0">
                  <a:solidFill>
                    <a:schemeClr val="bg1"/>
                  </a:solidFill>
                  <a:cs typeface="Arial" charset="0"/>
                </a:rPr>
                <a:t>D</a:t>
              </a:r>
              <a:r>
                <a:rPr lang="ru-RU" sz="1000" b="1" dirty="0">
                  <a:solidFill>
                    <a:schemeClr val="bg1"/>
                  </a:solidFill>
                  <a:cs typeface="Arial" charset="0"/>
                </a:rPr>
                <a:t>-4»</a:t>
              </a:r>
            </a:p>
          </p:txBody>
        </p:sp>
        <p:sp>
          <p:nvSpPr>
            <p:cNvPr id="13400" name="AutoShape 28"/>
            <p:cNvSpPr>
              <a:spLocks noChangeArrowheads="1"/>
            </p:cNvSpPr>
            <p:nvPr/>
          </p:nvSpPr>
          <p:spPr bwMode="auto">
            <a:xfrm>
              <a:off x="4113383" y="6720040"/>
              <a:ext cx="1190625" cy="306388"/>
            </a:xfrm>
            <a:prstGeom prst="wedgeRoundRectCallout">
              <a:avLst>
                <a:gd name="adj1" fmla="val 70398"/>
                <a:gd name="adj2" fmla="val -186787"/>
                <a:gd name="adj3" fmla="val 16667"/>
              </a:avLst>
            </a:prstGeom>
            <a:gradFill rotWithShape="1">
              <a:gsLst>
                <a:gs pos="0">
                  <a:srgbClr val="FF3300"/>
                </a:gs>
                <a:gs pos="100000">
                  <a:srgbClr val="FFFFFF"/>
                </a:gs>
              </a:gsLst>
              <a:lin ang="189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2897187" y="4388610"/>
              <a:ext cx="3608388" cy="229829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0" name="TextBox 9"/>
            <p:cNvSpPr txBox="1"/>
            <p:nvPr/>
          </p:nvSpPr>
          <p:spPr>
            <a:xfrm>
              <a:off x="4002087" y="6663097"/>
              <a:ext cx="2528888" cy="831703"/>
            </a:xfrm>
            <a:prstGeom prst="rect">
              <a:avLst/>
            </a:prstGeom>
            <a:solidFill>
              <a:srgbClr val="FEFFEB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800" dirty="0">
                  <a:latin typeface="Arial" pitchFamily="34" charset="0"/>
                  <a:cs typeface="Arial" pitchFamily="34" charset="0"/>
                </a:rPr>
                <a:t>Линии передачи данных: - видео;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800" dirty="0">
                  <a:latin typeface="Arial" pitchFamily="34" charset="0"/>
                  <a:cs typeface="Arial" pitchFamily="34" charset="0"/>
                </a:rPr>
                <a:t>                                           - радиокомандная;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800" dirty="0">
                  <a:latin typeface="Arial" pitchFamily="34" charset="0"/>
                  <a:cs typeface="Arial" pitchFamily="34" charset="0"/>
                </a:rPr>
                <a:t>                                           - телеметрическая;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800" dirty="0">
                  <a:latin typeface="Arial" pitchFamily="34" charset="0"/>
                  <a:cs typeface="Arial" pitchFamily="34" charset="0"/>
                </a:rPr>
                <a:t>                                           - СНС (</a:t>
              </a:r>
              <a:r>
                <a:rPr lang="en-US" sz="800" dirty="0">
                  <a:latin typeface="Arial" pitchFamily="34" charset="0"/>
                  <a:cs typeface="Arial" pitchFamily="34" charset="0"/>
                </a:rPr>
                <a:t>GPS</a:t>
              </a:r>
              <a:r>
                <a:rPr lang="ru-RU" sz="8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>
                  <a:latin typeface="Arial" pitchFamily="34" charset="0"/>
                  <a:cs typeface="Arial" pitchFamily="34" charset="0"/>
                </a:rPr>
                <a:t>/</a:t>
              </a:r>
              <a:r>
                <a:rPr lang="ru-RU" sz="8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800" dirty="0" err="1">
                  <a:latin typeface="Arial" pitchFamily="34" charset="0"/>
                  <a:cs typeface="Arial" pitchFamily="34" charset="0"/>
                </a:rPr>
                <a:t>Глонасс</a:t>
              </a:r>
              <a:r>
                <a:rPr lang="ru-RU" sz="800" dirty="0">
                  <a:latin typeface="Arial" pitchFamily="34" charset="0"/>
                  <a:cs typeface="Arial" pitchFamily="34" charset="0"/>
                </a:rPr>
                <a:t>);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800" dirty="0">
                  <a:latin typeface="Arial" pitchFamily="34" charset="0"/>
                  <a:cs typeface="Arial" pitchFamily="34" charset="0"/>
                </a:rPr>
                <a:t>Линия взаимного обмена информацией;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800" dirty="0" smtClean="0">
                  <a:latin typeface="Arial" pitchFamily="34" charset="0"/>
                  <a:cs typeface="Arial" pitchFamily="34" charset="0"/>
                </a:rPr>
                <a:t>Оптико-локационная </a:t>
              </a:r>
              <a:r>
                <a:rPr lang="ru-RU" sz="800" dirty="0">
                  <a:latin typeface="Arial" pitchFamily="34" charset="0"/>
                  <a:cs typeface="Arial" pitchFamily="34" charset="0"/>
                </a:rPr>
                <a:t>система.</a:t>
              </a:r>
            </a:p>
          </p:txBody>
        </p:sp>
      </p:grpSp>
      <p:grpSp>
        <p:nvGrpSpPr>
          <p:cNvPr id="13316" name="Группа 5"/>
          <p:cNvGrpSpPr>
            <a:grpSpLocks/>
          </p:cNvGrpSpPr>
          <p:nvPr/>
        </p:nvGrpSpPr>
        <p:grpSpPr bwMode="auto">
          <a:xfrm>
            <a:off x="274638" y="4254500"/>
            <a:ext cx="6381750" cy="3989388"/>
            <a:chOff x="274945" y="4254688"/>
            <a:chExt cx="6381750" cy="3989040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274945" y="4254688"/>
              <a:ext cx="6381750" cy="3989040"/>
            </a:xfrm>
            <a:prstGeom prst="rect">
              <a:avLst/>
            </a:prstGeom>
            <a:solidFill>
              <a:srgbClr val="FDFF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pic>
          <p:nvPicPr>
            <p:cNvPr id="13318" name="Picture 2" descr="https://todaynewsafrica.com/wp-content/uploads/2019/04/military-raptor-jet-f-22-airplane-40753-696x463.jpeg"/>
            <p:cNvPicPr>
              <a:picLocks noChangeAspect="1" noChangeArrowheads="1"/>
            </p:cNvPicPr>
            <p:nvPr/>
          </p:nvPicPr>
          <p:blipFill>
            <a:blip r:embed="rId9"/>
            <a:srcRect t="3310" b="-2"/>
            <a:stretch>
              <a:fillRect/>
            </a:stretch>
          </p:blipFill>
          <p:spPr bwMode="auto">
            <a:xfrm>
              <a:off x="5262264" y="5699692"/>
              <a:ext cx="1298024" cy="83490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3319" name="TextBox 8"/>
            <p:cNvSpPr txBox="1">
              <a:spLocks noChangeArrowheads="1"/>
            </p:cNvSpPr>
            <p:nvPr/>
          </p:nvSpPr>
          <p:spPr bwMode="auto">
            <a:xfrm>
              <a:off x="5588855" y="6305843"/>
              <a:ext cx="768159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 b="1" dirty="0">
                  <a:cs typeface="Arial" charset="0"/>
                </a:rPr>
                <a:t>F-22</a:t>
              </a:r>
              <a:r>
                <a:rPr lang="ru-RU" sz="900" b="1" dirty="0">
                  <a:cs typeface="Arial" charset="0"/>
                </a:rPr>
                <a:t> (</a:t>
              </a:r>
              <a:r>
                <a:rPr lang="en-US" sz="900" b="1" dirty="0">
                  <a:cs typeface="Arial" charset="0"/>
                </a:rPr>
                <a:t>F-35)</a:t>
              </a:r>
              <a:endParaRPr lang="ru-RU" sz="900" b="1" dirty="0">
                <a:cs typeface="Arial" charset="0"/>
              </a:endParaRPr>
            </a:p>
          </p:txBody>
        </p:sp>
        <p:sp>
          <p:nvSpPr>
            <p:cNvPr id="13320" name="TextBox 14"/>
            <p:cNvSpPr txBox="1">
              <a:spLocks noChangeArrowheads="1"/>
            </p:cNvSpPr>
            <p:nvPr/>
          </p:nvSpPr>
          <p:spPr bwMode="auto">
            <a:xfrm>
              <a:off x="5215252" y="6530538"/>
              <a:ext cx="131799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800" b="1" dirty="0">
                  <a:cs typeface="Arial" charset="0"/>
                </a:rPr>
                <a:t> Самолет управления</a:t>
              </a:r>
            </a:p>
            <a:p>
              <a:r>
                <a:rPr lang="ru-RU" sz="800" b="1" dirty="0">
                  <a:cs typeface="Arial" charset="0"/>
                </a:rPr>
                <a:t>  боевыми  мини-БЛА </a:t>
              </a:r>
            </a:p>
          </p:txBody>
        </p:sp>
        <p:grpSp>
          <p:nvGrpSpPr>
            <p:cNvPr id="13321" name="Группа 52"/>
            <p:cNvGrpSpPr>
              <a:grpSpLocks/>
            </p:cNvGrpSpPr>
            <p:nvPr/>
          </p:nvGrpSpPr>
          <p:grpSpPr bwMode="auto">
            <a:xfrm>
              <a:off x="1418883" y="5256208"/>
              <a:ext cx="2736305" cy="1512168"/>
              <a:chOff x="2515387" y="3366517"/>
              <a:chExt cx="2736305" cy="1512168"/>
            </a:xfrm>
          </p:grpSpPr>
          <p:pic>
            <p:nvPicPr>
              <p:cNvPr id="13364" name="Picture 2" descr="https://pbs.twimg.com/media/D1Ef7ywWwAEm4ri.jpg"/>
              <p:cNvPicPr>
                <a:picLocks noChangeAspect="1" noChangeArrowheads="1"/>
              </p:cNvPicPr>
              <p:nvPr/>
            </p:nvPicPr>
            <p:blipFill>
              <a:blip r:embed="rId10"/>
              <a:srcRect l="17332" t="572" r="4361" b="23438"/>
              <a:stretch>
                <a:fillRect/>
              </a:stretch>
            </p:blipFill>
            <p:spPr bwMode="auto">
              <a:xfrm flipH="1">
                <a:off x="2515387" y="3366517"/>
                <a:ext cx="2736305" cy="15121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3365" name="TextBox 9"/>
              <p:cNvSpPr txBox="1">
                <a:spLocks noChangeArrowheads="1"/>
              </p:cNvSpPr>
              <p:nvPr/>
            </p:nvSpPr>
            <p:spPr bwMode="auto">
              <a:xfrm>
                <a:off x="2556678" y="4508973"/>
                <a:ext cx="1642100" cy="3363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b="1" dirty="0">
                    <a:solidFill>
                      <a:srgbClr val="F03090"/>
                    </a:solidFill>
                    <a:cs typeface="Arial" charset="0"/>
                  </a:rPr>
                  <a:t>Дистанционно управляемая</a:t>
                </a:r>
              </a:p>
              <a:p>
                <a:r>
                  <a:rPr lang="ru-RU" sz="800" b="1" dirty="0">
                    <a:solidFill>
                      <a:schemeClr val="bg1"/>
                    </a:solidFill>
                    <a:cs typeface="Arial" charset="0"/>
                  </a:rPr>
                  <a:t>группа БЛА </a:t>
                </a:r>
                <a:r>
                  <a:rPr lang="en-US" sz="800" b="1" dirty="0">
                    <a:solidFill>
                      <a:schemeClr val="bg1"/>
                    </a:solidFill>
                    <a:cs typeface="Arial" charset="0"/>
                  </a:rPr>
                  <a:t>XQ-58A</a:t>
                </a:r>
                <a:r>
                  <a:rPr lang="ru-RU" sz="800" b="1" dirty="0">
                    <a:solidFill>
                      <a:schemeClr val="bg1"/>
                    </a:solidFill>
                    <a:cs typeface="Arial" charset="0"/>
                  </a:rPr>
                  <a:t> в полете</a:t>
                </a:r>
              </a:p>
            </p:txBody>
          </p:sp>
          <p:cxnSp>
            <p:nvCxnSpPr>
              <p:cNvPr id="96" name="Прямая со стрелкой 95"/>
              <p:cNvCxnSpPr/>
              <p:nvPr/>
            </p:nvCxnSpPr>
            <p:spPr>
              <a:xfrm flipH="1" flipV="1">
                <a:off x="3571724" y="3580916"/>
                <a:ext cx="269875" cy="352394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 стрелкой 96"/>
              <p:cNvCxnSpPr/>
              <p:nvPr/>
            </p:nvCxnSpPr>
            <p:spPr>
              <a:xfrm>
                <a:off x="4152749" y="4336500"/>
                <a:ext cx="358775" cy="265090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 стрелкой 97"/>
              <p:cNvCxnSpPr/>
              <p:nvPr/>
            </p:nvCxnSpPr>
            <p:spPr>
              <a:xfrm>
                <a:off x="4143224" y="4326976"/>
                <a:ext cx="733425" cy="246042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22" name="AutoShape 28"/>
            <p:cNvSpPr>
              <a:spLocks noChangeArrowheads="1"/>
            </p:cNvSpPr>
            <p:nvPr/>
          </p:nvSpPr>
          <p:spPr bwMode="auto">
            <a:xfrm>
              <a:off x="451309" y="4822597"/>
              <a:ext cx="1190625" cy="306388"/>
            </a:xfrm>
            <a:prstGeom prst="wedgeRoundRectCallout">
              <a:avLst>
                <a:gd name="adj1" fmla="val 79199"/>
                <a:gd name="adj2" fmla="val 291968"/>
                <a:gd name="adj3" fmla="val 16667"/>
              </a:avLst>
            </a:prstGeom>
            <a:gradFill rotWithShape="1">
              <a:gsLst>
                <a:gs pos="0">
                  <a:srgbClr val="FF3300"/>
                </a:gs>
                <a:gs pos="100000">
                  <a:srgbClr val="FFFFFF"/>
                </a:gs>
              </a:gsLst>
              <a:lin ang="189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13323" name="Группа 54"/>
            <p:cNvGrpSpPr>
              <a:grpSpLocks/>
            </p:cNvGrpSpPr>
            <p:nvPr/>
          </p:nvGrpSpPr>
          <p:grpSpPr bwMode="auto">
            <a:xfrm>
              <a:off x="382518" y="4313773"/>
              <a:ext cx="2106470" cy="844302"/>
              <a:chOff x="1469497" y="2262157"/>
              <a:chExt cx="2106470" cy="844302"/>
            </a:xfrm>
          </p:grpSpPr>
          <p:pic>
            <p:nvPicPr>
              <p:cNvPr id="13361" name="Рисунок 90" descr="Беспилотник ВВС США/Kratos Defense XQ-58A Valkyrie. © ВВС/СТАРШИЙ ЛЕТЧИК ДЖОШУА ХОСКИНС"/>
              <p:cNvPicPr>
                <a:picLocks noChangeAspect="1" noChangeArrowheads="1"/>
              </p:cNvPicPr>
              <p:nvPr/>
            </p:nvPicPr>
            <p:blipFill>
              <a:blip r:embed="rId11"/>
              <a:srcRect l="8932" t="28384" r="4712" b="21721"/>
              <a:stretch>
                <a:fillRect/>
              </a:stretch>
            </p:blipFill>
            <p:spPr bwMode="auto">
              <a:xfrm>
                <a:off x="1487734" y="2286000"/>
                <a:ext cx="2088233" cy="82045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3362" name="TextBox 1"/>
              <p:cNvSpPr txBox="1">
                <a:spLocks noChangeArrowheads="1"/>
              </p:cNvSpPr>
              <p:nvPr/>
            </p:nvSpPr>
            <p:spPr bwMode="auto">
              <a:xfrm>
                <a:off x="1469497" y="2813833"/>
                <a:ext cx="107593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900" b="1" dirty="0">
                    <a:solidFill>
                      <a:schemeClr val="bg1"/>
                    </a:solidFill>
                    <a:cs typeface="Arial" charset="0"/>
                  </a:rPr>
                  <a:t>XQ-58A </a:t>
                </a:r>
                <a:r>
                  <a:rPr lang="ru-RU" sz="900" b="1" dirty="0" err="1">
                    <a:solidFill>
                      <a:schemeClr val="bg1"/>
                    </a:solidFill>
                    <a:cs typeface="Arial" charset="0"/>
                  </a:rPr>
                  <a:t>Valkyrie</a:t>
                </a:r>
                <a:endParaRPr lang="ru-RU" sz="900" b="1" dirty="0">
                  <a:solidFill>
                    <a:schemeClr val="bg1"/>
                  </a:solidFill>
                  <a:cs typeface="Arial" charset="0"/>
                </a:endParaRPr>
              </a:p>
            </p:txBody>
          </p:sp>
          <p:sp>
            <p:nvSpPr>
              <p:cNvPr id="13363" name="TextBox 7"/>
              <p:cNvSpPr txBox="1">
                <a:spLocks noChangeArrowheads="1"/>
              </p:cNvSpPr>
              <p:nvPr/>
            </p:nvSpPr>
            <p:spPr bwMode="auto">
              <a:xfrm>
                <a:off x="1478209" y="2262157"/>
                <a:ext cx="111120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b="1" dirty="0">
                    <a:solidFill>
                      <a:schemeClr val="bg1"/>
                    </a:solidFill>
                    <a:cs typeface="Arial" charset="0"/>
                  </a:rPr>
                  <a:t>Боевой мини-БЛА</a:t>
                </a:r>
              </a:p>
              <a:p>
                <a:r>
                  <a:rPr lang="ru-RU" sz="800" b="1" dirty="0">
                    <a:solidFill>
                      <a:schemeClr val="bg1"/>
                    </a:solidFill>
                    <a:cs typeface="Arial" charset="0"/>
                  </a:rPr>
                  <a:t>с элементами ИИ</a:t>
                </a:r>
              </a:p>
            </p:txBody>
          </p:sp>
        </p:grpSp>
        <p:sp>
          <p:nvSpPr>
            <p:cNvPr id="58" name="TextBox 6"/>
            <p:cNvSpPr txBox="1"/>
            <p:nvPr/>
          </p:nvSpPr>
          <p:spPr>
            <a:xfrm>
              <a:off x="422582" y="7765932"/>
              <a:ext cx="6172200" cy="431762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 smtClean="0">
                  <a:latin typeface="Arial" pitchFamily="34" charset="0"/>
                  <a:cs typeface="Arial" pitchFamily="34" charset="0"/>
                </a:rPr>
                <a:t>Возможное боевое применение мини-БЛА с элементами искусственного интеллекта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 smtClean="0">
                  <a:latin typeface="Arial" pitchFamily="34" charset="0"/>
                  <a:cs typeface="Arial" pitchFamily="34" charset="0"/>
                </a:rPr>
                <a:t>(программа </a:t>
              </a:r>
              <a:r>
                <a:rPr lang="en-US" sz="11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itchFamily="34" charset="0"/>
                  <a:cs typeface="Arial" pitchFamily="34" charset="0"/>
                </a:rPr>
                <a:t>Skyborq</a:t>
              </a:r>
              <a:r>
                <a:rPr lang="ru-RU" sz="1100" b="1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ru-RU" sz="11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9" name="Прямая со стрелкой 58"/>
            <p:cNvCxnSpPr/>
            <p:nvPr/>
          </p:nvCxnSpPr>
          <p:spPr>
            <a:xfrm rot="316579">
              <a:off x="3461057" y="6240478"/>
              <a:ext cx="1179513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triangle" w="med" len="lg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316579">
              <a:off x="4223057" y="6353180"/>
              <a:ext cx="1101725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4237345" y="6296035"/>
              <a:ext cx="392112" cy="0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28" name="Группа 61"/>
            <p:cNvGrpSpPr>
              <a:grpSpLocks/>
            </p:cNvGrpSpPr>
            <p:nvPr/>
          </p:nvGrpSpPr>
          <p:grpSpPr bwMode="auto">
            <a:xfrm>
              <a:off x="436083" y="6753192"/>
              <a:ext cx="4687238" cy="1069148"/>
              <a:chOff x="1532587" y="4882551"/>
              <a:chExt cx="4687238" cy="1069148"/>
            </a:xfrm>
          </p:grpSpPr>
          <p:sp>
            <p:nvSpPr>
              <p:cNvPr id="63" name="Прямоугольник 62"/>
              <p:cNvSpPr/>
              <p:nvPr/>
            </p:nvSpPr>
            <p:spPr>
              <a:xfrm>
                <a:off x="1533374" y="4980970"/>
                <a:ext cx="4686300" cy="94448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4" name="Прямоугольник 63"/>
              <p:cNvSpPr/>
              <p:nvPr/>
            </p:nvSpPr>
            <p:spPr>
              <a:xfrm>
                <a:off x="1965174" y="5496864"/>
                <a:ext cx="703262" cy="293661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>
                <a:off x="1601636" y="5146056"/>
                <a:ext cx="701675" cy="29366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3338" name="TextBox 12"/>
              <p:cNvSpPr txBox="1">
                <a:spLocks noChangeArrowheads="1"/>
              </p:cNvSpPr>
              <p:nvPr/>
            </p:nvSpPr>
            <p:spPr bwMode="auto">
              <a:xfrm>
                <a:off x="1551581" y="5120192"/>
                <a:ext cx="86914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Оптико-</a:t>
                </a:r>
                <a:r>
                  <a:rPr lang="ru-RU" sz="800" dirty="0" err="1">
                    <a:cs typeface="Arial" charset="0"/>
                  </a:rPr>
                  <a:t>локац</a:t>
                </a:r>
                <a:r>
                  <a:rPr lang="ru-RU" sz="800" dirty="0">
                    <a:cs typeface="Arial" charset="0"/>
                  </a:rPr>
                  <a:t>.</a:t>
                </a:r>
              </a:p>
              <a:p>
                <a:r>
                  <a:rPr lang="ru-RU" sz="800" dirty="0">
                    <a:cs typeface="Arial" charset="0"/>
                  </a:rPr>
                  <a:t>  система</a:t>
                </a:r>
              </a:p>
            </p:txBody>
          </p:sp>
          <p:sp>
            <p:nvSpPr>
              <p:cNvPr id="67" name="Прямоугольник 66"/>
              <p:cNvSpPr/>
              <p:nvPr/>
            </p:nvSpPr>
            <p:spPr>
              <a:xfrm>
                <a:off x="2400149" y="5139707"/>
                <a:ext cx="701675" cy="29366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3340" name="TextBox 11"/>
              <p:cNvSpPr txBox="1">
                <a:spLocks noChangeArrowheads="1"/>
              </p:cNvSpPr>
              <p:nvPr/>
            </p:nvSpPr>
            <p:spPr bwMode="auto">
              <a:xfrm>
                <a:off x="2347389" y="5125379"/>
                <a:ext cx="793807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 err="1">
                    <a:cs typeface="Arial" charset="0"/>
                  </a:rPr>
                  <a:t>Радиолокац</a:t>
                </a:r>
                <a:r>
                  <a:rPr lang="ru-RU" sz="800" dirty="0">
                    <a:cs typeface="Arial" charset="0"/>
                  </a:rPr>
                  <a:t>.</a:t>
                </a:r>
              </a:p>
              <a:p>
                <a:r>
                  <a:rPr lang="ru-RU" sz="800" dirty="0">
                    <a:cs typeface="Arial" charset="0"/>
                  </a:rPr>
                  <a:t>   система</a:t>
                </a:r>
              </a:p>
            </p:txBody>
          </p:sp>
          <p:sp>
            <p:nvSpPr>
              <p:cNvPr id="69" name="Прямоугольник 68"/>
              <p:cNvSpPr/>
              <p:nvPr/>
            </p:nvSpPr>
            <p:spPr>
              <a:xfrm>
                <a:off x="3139924" y="5146056"/>
                <a:ext cx="703262" cy="29366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3342" name="TextBox 10"/>
              <p:cNvSpPr txBox="1">
                <a:spLocks noChangeArrowheads="1"/>
              </p:cNvSpPr>
              <p:nvPr/>
            </p:nvSpPr>
            <p:spPr bwMode="auto">
              <a:xfrm>
                <a:off x="3107103" y="5128670"/>
                <a:ext cx="761747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Командный</a:t>
                </a:r>
              </a:p>
              <a:p>
                <a:r>
                  <a:rPr lang="ru-RU" sz="800" dirty="0">
                    <a:cs typeface="Arial" charset="0"/>
                  </a:rPr>
                  <a:t>радиоканал</a:t>
                </a:r>
              </a:p>
            </p:txBody>
          </p:sp>
          <p:sp>
            <p:nvSpPr>
              <p:cNvPr id="71" name="Прямоугольник 70"/>
              <p:cNvSpPr/>
              <p:nvPr/>
            </p:nvSpPr>
            <p:spPr>
              <a:xfrm>
                <a:off x="3886049" y="5146056"/>
                <a:ext cx="703262" cy="29366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3344" name="TextBox 19"/>
              <p:cNvSpPr txBox="1">
                <a:spLocks noChangeArrowheads="1"/>
              </p:cNvSpPr>
              <p:nvPr/>
            </p:nvSpPr>
            <p:spPr bwMode="auto">
              <a:xfrm>
                <a:off x="3898082" y="5125701"/>
                <a:ext cx="66075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Приемник</a:t>
                </a:r>
              </a:p>
              <a:p>
                <a:r>
                  <a:rPr lang="en-US" sz="800" dirty="0">
                    <a:cs typeface="Arial" charset="0"/>
                  </a:rPr>
                  <a:t>     GPS</a:t>
                </a:r>
                <a:endParaRPr lang="ru-RU" sz="800" dirty="0">
                  <a:cs typeface="Arial" charset="0"/>
                </a:endParaRPr>
              </a:p>
            </p:txBody>
          </p:sp>
          <p:sp>
            <p:nvSpPr>
              <p:cNvPr id="73" name="Прямоугольник 72"/>
              <p:cNvSpPr/>
              <p:nvPr/>
            </p:nvSpPr>
            <p:spPr>
              <a:xfrm>
                <a:off x="4678211" y="5139707"/>
                <a:ext cx="703263" cy="29366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3346" name="TextBox 21"/>
              <p:cNvSpPr txBox="1">
                <a:spLocks noChangeArrowheads="1"/>
              </p:cNvSpPr>
              <p:nvPr/>
            </p:nvSpPr>
            <p:spPr bwMode="auto">
              <a:xfrm>
                <a:off x="4588868" y="5122875"/>
                <a:ext cx="89960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  Радиоканал</a:t>
                </a:r>
              </a:p>
              <a:p>
                <a:r>
                  <a:rPr lang="ru-RU" sz="800" dirty="0">
                    <a:cs typeface="Arial" charset="0"/>
                  </a:rPr>
                  <a:t> </a:t>
                </a:r>
                <a:r>
                  <a:rPr lang="ru-RU" sz="800" dirty="0" err="1">
                    <a:cs typeface="Arial" charset="0"/>
                  </a:rPr>
                  <a:t>взаим</a:t>
                </a:r>
                <a:r>
                  <a:rPr lang="ru-RU" sz="800" dirty="0">
                    <a:cs typeface="Arial" charset="0"/>
                  </a:rPr>
                  <a:t>. с  БЛА </a:t>
                </a:r>
              </a:p>
            </p:txBody>
          </p:sp>
          <p:sp>
            <p:nvSpPr>
              <p:cNvPr id="75" name="Правая круглая скобка 74"/>
              <p:cNvSpPr/>
              <p:nvPr/>
            </p:nvSpPr>
            <p:spPr>
              <a:xfrm rot="16200000">
                <a:off x="3841602" y="3175975"/>
                <a:ext cx="77781" cy="3783013"/>
              </a:xfrm>
              <a:prstGeom prst="rightBracket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cxnSp>
            <p:nvCxnSpPr>
              <p:cNvPr id="76" name="Прямая соединительная линия 75"/>
              <p:cNvCxnSpPr/>
              <p:nvPr/>
            </p:nvCxnSpPr>
            <p:spPr>
              <a:xfrm flipH="1">
                <a:off x="4209899" y="5039703"/>
                <a:ext cx="1587" cy="8413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 flipH="1">
                <a:off x="2741461" y="5039703"/>
                <a:ext cx="1588" cy="8413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Прямоугольник 77"/>
              <p:cNvSpPr/>
              <p:nvPr/>
            </p:nvSpPr>
            <p:spPr>
              <a:xfrm>
                <a:off x="4359124" y="5496864"/>
                <a:ext cx="701675" cy="293661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3351" name="TextBox 54"/>
              <p:cNvSpPr txBox="1">
                <a:spLocks noChangeArrowheads="1"/>
              </p:cNvSpPr>
              <p:nvPr/>
            </p:nvSpPr>
            <p:spPr bwMode="auto">
              <a:xfrm>
                <a:off x="2082669" y="5534560"/>
                <a:ext cx="47961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>
                    <a:cs typeface="Arial" charset="0"/>
                  </a:rPr>
                  <a:t>БЭВМ</a:t>
                </a:r>
              </a:p>
            </p:txBody>
          </p:sp>
          <p:sp>
            <p:nvSpPr>
              <p:cNvPr id="13352" name="TextBox 55"/>
              <p:cNvSpPr txBox="1">
                <a:spLocks noChangeArrowheads="1"/>
              </p:cNvSpPr>
              <p:nvPr/>
            </p:nvSpPr>
            <p:spPr bwMode="auto">
              <a:xfrm>
                <a:off x="4340561" y="5467460"/>
                <a:ext cx="75854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800" dirty="0" err="1">
                    <a:cs typeface="Arial" charset="0"/>
                  </a:rPr>
                  <a:t>Внутрисист</a:t>
                </a:r>
                <a:r>
                  <a:rPr lang="ru-RU" sz="800" dirty="0">
                    <a:cs typeface="Arial" charset="0"/>
                  </a:rPr>
                  <a:t>.</a:t>
                </a:r>
              </a:p>
              <a:p>
                <a:pPr algn="ctr"/>
                <a:r>
                  <a:rPr lang="ru-RU" sz="800" dirty="0">
                    <a:cs typeface="Arial" charset="0"/>
                  </a:rPr>
                  <a:t>ус-</a:t>
                </a:r>
                <a:r>
                  <a:rPr lang="ru-RU" sz="800" dirty="0" err="1">
                    <a:cs typeface="Arial" charset="0"/>
                  </a:rPr>
                  <a:t>ва</a:t>
                </a:r>
                <a:endParaRPr lang="ru-RU" sz="800" dirty="0">
                  <a:cs typeface="Arial" charset="0"/>
                </a:endParaRPr>
              </a:p>
            </p:txBody>
          </p:sp>
          <p:cxnSp>
            <p:nvCxnSpPr>
              <p:cNvPr id="81" name="Прямая соединительная линия 80"/>
              <p:cNvCxnSpPr/>
              <p:nvPr/>
            </p:nvCxnSpPr>
            <p:spPr>
              <a:xfrm>
                <a:off x="2349349" y="5033354"/>
                <a:ext cx="1587" cy="46033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4633761" y="5038115"/>
                <a:ext cx="0" cy="45874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55" name="TextBox 58"/>
              <p:cNvSpPr txBox="1">
                <a:spLocks noChangeArrowheads="1"/>
              </p:cNvSpPr>
              <p:nvPr/>
            </p:nvSpPr>
            <p:spPr bwMode="auto">
              <a:xfrm>
                <a:off x="2608462" y="5443868"/>
                <a:ext cx="1819729" cy="507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900" dirty="0">
                    <a:cs typeface="Arial" charset="0"/>
                  </a:rPr>
                  <a:t>Навигационно-связные и </a:t>
                </a:r>
              </a:p>
              <a:p>
                <a:pPr algn="ctr"/>
                <a:r>
                  <a:rPr lang="ru-RU" sz="900" dirty="0">
                    <a:cs typeface="Arial" charset="0"/>
                  </a:rPr>
                  <a:t>программно-</a:t>
                </a:r>
                <a:r>
                  <a:rPr lang="ru-RU" sz="900" dirty="0" err="1">
                    <a:cs typeface="Arial" charset="0"/>
                  </a:rPr>
                  <a:t>вычисл</a:t>
                </a:r>
                <a:r>
                  <a:rPr lang="ru-RU" sz="900" dirty="0">
                    <a:cs typeface="Arial" charset="0"/>
                  </a:rPr>
                  <a:t>. средства</a:t>
                </a:r>
              </a:p>
              <a:p>
                <a:pPr algn="ctr"/>
                <a:r>
                  <a:rPr lang="ru-RU" sz="900" dirty="0">
                    <a:cs typeface="Arial" charset="0"/>
                  </a:rPr>
                  <a:t>БРЭО мини-БЛА</a:t>
                </a:r>
              </a:p>
            </p:txBody>
          </p:sp>
          <p:sp>
            <p:nvSpPr>
              <p:cNvPr id="84" name="Прямоугольник 83"/>
              <p:cNvSpPr/>
              <p:nvPr/>
            </p:nvSpPr>
            <p:spPr>
              <a:xfrm>
                <a:off x="5432274" y="5153993"/>
                <a:ext cx="703262" cy="29366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3357" name="TextBox 22"/>
              <p:cNvSpPr txBox="1">
                <a:spLocks noChangeArrowheads="1"/>
              </p:cNvSpPr>
              <p:nvPr/>
            </p:nvSpPr>
            <p:spPr bwMode="auto">
              <a:xfrm>
                <a:off x="5400017" y="5115451"/>
                <a:ext cx="793807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800" dirty="0" err="1">
                    <a:cs typeface="Arial" charset="0"/>
                  </a:rPr>
                  <a:t>Телеметрич</a:t>
                </a:r>
                <a:r>
                  <a:rPr lang="ru-RU" sz="800" dirty="0">
                    <a:cs typeface="Arial" charset="0"/>
                  </a:rPr>
                  <a:t>.</a:t>
                </a:r>
              </a:p>
              <a:p>
                <a:r>
                  <a:rPr lang="ru-RU" sz="800" dirty="0">
                    <a:cs typeface="Arial" charset="0"/>
                  </a:rPr>
                  <a:t> радиоканал</a:t>
                </a:r>
              </a:p>
            </p:txBody>
          </p:sp>
          <p:cxnSp>
            <p:nvCxnSpPr>
              <p:cNvPr id="86" name="Прямая соединительная линия 85"/>
              <p:cNvCxnSpPr/>
              <p:nvPr/>
            </p:nvCxnSpPr>
            <p:spPr>
              <a:xfrm flipH="1">
                <a:off x="5038574" y="5033354"/>
                <a:ext cx="0" cy="857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>
                <a:endCxn id="13342" idx="0"/>
              </p:cNvCxnSpPr>
              <p:nvPr/>
            </p:nvCxnSpPr>
            <p:spPr>
              <a:xfrm>
                <a:off x="3490761" y="5028591"/>
                <a:ext cx="0" cy="10794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>
                <a:stCxn id="75" idx="2"/>
              </p:cNvCxnSpPr>
              <p:nvPr/>
            </p:nvCxnSpPr>
            <p:spPr>
              <a:xfrm flipV="1">
                <a:off x="3881286" y="4882554"/>
                <a:ext cx="1588" cy="14603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3329" name="Picture 2" descr="https://pbs.twimg.com/media/D442ZrhWwAAElxi.jpg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884947" y="4344163"/>
              <a:ext cx="2028824" cy="83921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3330" name="TextBox 26"/>
            <p:cNvSpPr txBox="1">
              <a:spLocks noChangeArrowheads="1"/>
            </p:cNvSpPr>
            <p:nvPr/>
          </p:nvSpPr>
          <p:spPr bwMode="auto">
            <a:xfrm>
              <a:off x="3053083" y="4306784"/>
              <a:ext cx="174599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800" b="1" dirty="0">
                  <a:solidFill>
                    <a:schemeClr val="bg1"/>
                  </a:solidFill>
                  <a:cs typeface="Arial" charset="0"/>
                </a:rPr>
                <a:t>Катапультирование мини-БЛА</a:t>
              </a:r>
            </a:p>
            <a:p>
              <a:pPr algn="ctr"/>
              <a:r>
                <a:rPr lang="ru-RU" sz="800" b="1" dirty="0">
                  <a:solidFill>
                    <a:schemeClr val="bg1"/>
                  </a:solidFill>
                  <a:cs typeface="Arial" charset="0"/>
                </a:rPr>
                <a:t>с самолета-носителя</a:t>
              </a:r>
            </a:p>
          </p:txBody>
        </p:sp>
        <p:sp>
          <p:nvSpPr>
            <p:cNvPr id="13331" name="AutoShape 28"/>
            <p:cNvSpPr>
              <a:spLocks noChangeArrowheads="1"/>
            </p:cNvSpPr>
            <p:nvPr/>
          </p:nvSpPr>
          <p:spPr bwMode="auto">
            <a:xfrm>
              <a:off x="5337634" y="4347141"/>
              <a:ext cx="1190625" cy="638175"/>
            </a:xfrm>
            <a:prstGeom prst="wedgeRoundRectCallout">
              <a:avLst>
                <a:gd name="adj1" fmla="val -127199"/>
                <a:gd name="adj2" fmla="val -1259"/>
                <a:gd name="adj3" fmla="val 16667"/>
              </a:avLst>
            </a:prstGeom>
            <a:gradFill rotWithShape="1">
              <a:gsLst>
                <a:gs pos="0">
                  <a:srgbClr val="FF3300"/>
                </a:gs>
                <a:gs pos="100000">
                  <a:srgbClr val="FFFFFF"/>
                </a:gs>
              </a:gsLst>
              <a:lin ang="189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13332" name="Группа 56"/>
            <p:cNvGrpSpPr>
              <a:grpSpLocks/>
            </p:cNvGrpSpPr>
            <p:nvPr/>
          </p:nvGrpSpPr>
          <p:grpSpPr bwMode="auto">
            <a:xfrm>
              <a:off x="5286386" y="4340363"/>
              <a:ext cx="1347007" cy="754861"/>
              <a:chOff x="6354315" y="2298272"/>
              <a:chExt cx="1347007" cy="754861"/>
            </a:xfrm>
          </p:grpSpPr>
          <p:pic>
            <p:nvPicPr>
              <p:cNvPr id="13333" name="Picture 2" descr="https://cdn.fishki.net/upload/post/2019/02/10/2871331/14-1.jpg"/>
              <p:cNvPicPr>
                <a:picLocks noChangeAspect="1" noChangeArrowheads="1"/>
              </p:cNvPicPr>
              <p:nvPr/>
            </p:nvPicPr>
            <p:blipFill>
              <a:blip r:embed="rId13"/>
              <a:srcRect l="5479" t="15898" b="6046"/>
              <a:stretch>
                <a:fillRect/>
              </a:stretch>
            </p:blipFill>
            <p:spPr bwMode="auto">
              <a:xfrm flipH="1">
                <a:off x="6354315" y="2298272"/>
                <a:ext cx="1268454" cy="71162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3334" name="TextBox 1"/>
              <p:cNvSpPr txBox="1">
                <a:spLocks noChangeArrowheads="1"/>
              </p:cNvSpPr>
              <p:nvPr/>
            </p:nvSpPr>
            <p:spPr bwMode="auto">
              <a:xfrm>
                <a:off x="6482826" y="2714579"/>
                <a:ext cx="121849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800" b="1" dirty="0">
                    <a:solidFill>
                      <a:schemeClr val="bg1"/>
                    </a:solidFill>
                    <a:cs typeface="Arial" charset="0"/>
                  </a:rPr>
                  <a:t>Самолет-носитель </a:t>
                </a:r>
              </a:p>
              <a:p>
                <a:r>
                  <a:rPr lang="ru-RU" sz="800" b="1" dirty="0">
                    <a:solidFill>
                      <a:schemeClr val="bg1"/>
                    </a:solidFill>
                    <a:cs typeface="Arial" charset="0"/>
                  </a:rPr>
                  <a:t>боевых  мини-БЛА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186</Words>
  <Application>Microsoft Office PowerPoint</Application>
  <PresentationFormat>Экран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USER</cp:lastModifiedBy>
  <cp:revision>116</cp:revision>
  <dcterms:created xsi:type="dcterms:W3CDTF">2020-01-05T05:15:37Z</dcterms:created>
  <dcterms:modified xsi:type="dcterms:W3CDTF">2020-11-18T18:00:16Z</dcterms:modified>
</cp:coreProperties>
</file>