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EFF"/>
    <a:srgbClr val="FFCCFF"/>
    <a:srgbClr val="FF99CC"/>
    <a:srgbClr val="FFFFCC"/>
    <a:srgbClr val="DDFFFF"/>
    <a:srgbClr val="FFCC99"/>
    <a:srgbClr val="FFF1E3"/>
    <a:srgbClr val="F03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764" autoAdjust="0"/>
  </p:normalViewPr>
  <p:slideViewPr>
    <p:cSldViewPr>
      <p:cViewPr>
        <p:scale>
          <a:sx n="150" d="100"/>
          <a:sy n="150" d="100"/>
        </p:scale>
        <p:origin x="-666" y="-15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4E89A-23E0-4DD2-AC54-2E8C9C09896F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BF340-9A80-4341-9801-22DFE0138D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A9452-09CF-4557-AF32-366E14B3DF96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34603-8D4F-4F60-8B65-B00D109554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B1F74-B455-4942-9120-04A62D8BE70A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DA849-C62E-480B-9739-146091D9A3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4CAD7-B2B5-4EBD-82BE-38BDF79AE454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F82BA-B4BC-47E5-BD19-772F33D699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349FE-DB61-4C27-ADA4-35F5874DFEBF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01C85-8309-4A7D-A7D7-882A9786D3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E0BDB-66F6-40D6-9E8F-1C909B5C6201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1E9B3-910B-4A72-A658-654FCB7F36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770EE-D028-4F32-9DD0-BE222DD51528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F7ADE-3CFC-4087-AC02-CEA23FC788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32B23-04D3-41F9-A54D-8ED6005BD18C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AF709-C2E1-499C-9A7F-E79064A1E3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3C162-0FEF-4856-BDE6-C3841F59D009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82936-A1C8-46AF-9FC1-1BF640300B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A250E-9730-4F94-ABFC-392E1376F168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C6C17-2F42-4149-9392-E3C04D3EB1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2ACF6-1851-44C0-8D09-7BE2BAD121E1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FF65E-7B5D-4BA3-9701-36DD24D804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6FCE4F-B8A9-483F-BA9C-742A98A9F69B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05E3E7-8827-4EF8-8B3F-4C752C88F2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411538" y="3132138"/>
            <a:ext cx="237648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3314" name="Группа 2"/>
          <p:cNvGrpSpPr>
            <a:grpSpLocks/>
          </p:cNvGrpSpPr>
          <p:nvPr/>
        </p:nvGrpSpPr>
        <p:grpSpPr bwMode="auto">
          <a:xfrm>
            <a:off x="180975" y="163513"/>
            <a:ext cx="6602413" cy="8748712"/>
            <a:chOff x="181496" y="163512"/>
            <a:chExt cx="6601776" cy="8749358"/>
          </a:xfrm>
        </p:grpSpPr>
        <p:pic>
          <p:nvPicPr>
            <p:cNvPr id="13315" name="Picture 39" descr="Облака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4987" y="163512"/>
              <a:ext cx="6549188" cy="820896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9" name="Прямоугольник 28"/>
            <p:cNvSpPr/>
            <p:nvPr/>
          </p:nvSpPr>
          <p:spPr>
            <a:xfrm>
              <a:off x="4067321" y="2229002"/>
              <a:ext cx="2376259" cy="4572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51339" y="280996"/>
              <a:ext cx="6412881" cy="4124630"/>
            </a:xfrm>
            <a:prstGeom prst="rect">
              <a:avLst/>
            </a:prstGeom>
            <a:solidFill>
              <a:srgbClr val="FFFAE5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18" name="Oval 11"/>
            <p:cNvSpPr>
              <a:spLocks noChangeArrowheads="1"/>
            </p:cNvSpPr>
            <p:nvPr/>
          </p:nvSpPr>
          <p:spPr bwMode="auto">
            <a:xfrm>
              <a:off x="4344773" y="1395413"/>
              <a:ext cx="2008394" cy="18710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Calibri" pitchFamily="34" charset="0"/>
              </a:endParaRPr>
            </a:p>
          </p:txBody>
        </p:sp>
        <p:sp>
          <p:nvSpPr>
            <p:cNvPr id="13319" name="AutoShape 38"/>
            <p:cNvSpPr>
              <a:spLocks noChangeArrowheads="1"/>
            </p:cNvSpPr>
            <p:nvPr/>
          </p:nvSpPr>
          <p:spPr bwMode="auto">
            <a:xfrm>
              <a:off x="5118531" y="3128630"/>
              <a:ext cx="473367" cy="448897"/>
            </a:xfrm>
            <a:prstGeom prst="up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20" name="Oval 14"/>
            <p:cNvSpPr>
              <a:spLocks noChangeArrowheads="1"/>
            </p:cNvSpPr>
            <p:nvPr/>
          </p:nvSpPr>
          <p:spPr bwMode="auto">
            <a:xfrm>
              <a:off x="2486968" y="1391685"/>
              <a:ext cx="2009775" cy="1846027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CCFFFF"/>
                </a:gs>
              </a:gsLst>
              <a:lin ang="2700000" scaled="1"/>
            </a:gra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Calibri" pitchFamily="34" charset="0"/>
              </a:endParaRPr>
            </a:p>
          </p:txBody>
        </p:sp>
        <p:sp>
          <p:nvSpPr>
            <p:cNvPr id="13321" name="Oval 15"/>
            <p:cNvSpPr>
              <a:spLocks noChangeArrowheads="1"/>
            </p:cNvSpPr>
            <p:nvPr/>
          </p:nvSpPr>
          <p:spPr bwMode="auto">
            <a:xfrm>
              <a:off x="590542" y="1385861"/>
              <a:ext cx="2000250" cy="1866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Calibri" pitchFamily="34" charset="0"/>
              </a:endParaRPr>
            </a:p>
          </p:txBody>
        </p:sp>
        <p:sp>
          <p:nvSpPr>
            <p:cNvPr id="13322" name="AutoShape 40"/>
            <p:cNvSpPr>
              <a:spLocks noChangeArrowheads="1"/>
            </p:cNvSpPr>
            <p:nvPr/>
          </p:nvSpPr>
          <p:spPr bwMode="auto">
            <a:xfrm>
              <a:off x="317736" y="2833688"/>
              <a:ext cx="4673355" cy="1462088"/>
            </a:xfrm>
            <a:prstGeom prst="up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FFCC99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23" name="TextBox 57"/>
            <p:cNvSpPr txBox="1">
              <a:spLocks noChangeArrowheads="1"/>
            </p:cNvSpPr>
            <p:nvPr/>
          </p:nvSpPr>
          <p:spPr bwMode="auto">
            <a:xfrm>
              <a:off x="1098046" y="2848123"/>
              <a:ext cx="3167855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000" dirty="0">
                  <a:cs typeface="Arial" charset="0"/>
                </a:rPr>
                <a:t>Средства</a:t>
              </a:r>
            </a:p>
            <a:p>
              <a:pPr algn="ctr"/>
              <a:r>
                <a:rPr lang="ru-RU" sz="1000" dirty="0">
                  <a:cs typeface="Arial" charset="0"/>
                </a:rPr>
                <a:t>воздушного нападения, эффективно поражаемые</a:t>
              </a:r>
            </a:p>
            <a:p>
              <a:pPr algn="ctr"/>
              <a:r>
                <a:rPr lang="ru-RU" sz="1000" dirty="0">
                  <a:cs typeface="Arial" charset="0"/>
                </a:rPr>
                <a:t>ЗРС (ЗРК) средней и малой дальности </a:t>
              </a:r>
            </a:p>
            <a:p>
              <a:pPr algn="ctr"/>
              <a:r>
                <a:rPr lang="ru-RU" sz="1000" dirty="0">
                  <a:cs typeface="Arial" charset="0"/>
                </a:rPr>
                <a:t>входящими в состав</a:t>
              </a:r>
            </a:p>
            <a:p>
              <a:pPr algn="ctr"/>
              <a:r>
                <a:rPr lang="ru-RU" sz="1000" dirty="0">
                  <a:cs typeface="Arial" charset="0"/>
                </a:rPr>
                <a:t>полигамных группировок ПВО</a:t>
              </a:r>
            </a:p>
          </p:txBody>
        </p:sp>
        <p:sp>
          <p:nvSpPr>
            <p:cNvPr id="13324" name="TextBox 9"/>
            <p:cNvSpPr txBox="1">
              <a:spLocks noChangeArrowheads="1"/>
            </p:cNvSpPr>
            <p:nvPr/>
          </p:nvSpPr>
          <p:spPr bwMode="auto">
            <a:xfrm>
              <a:off x="766457" y="1504092"/>
              <a:ext cx="1686679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>
                  <a:cs typeface="Arial" charset="0"/>
                </a:rPr>
                <a:t>Высокоточное </a:t>
              </a:r>
            </a:p>
            <a:p>
              <a:pPr algn="ctr"/>
              <a:r>
                <a:rPr lang="ru-RU" sz="1200" b="1">
                  <a:cs typeface="Arial" charset="0"/>
                </a:rPr>
                <a:t>оружие (ВТО) </a:t>
              </a:r>
            </a:p>
            <a:p>
              <a:pPr algn="ctr"/>
              <a:r>
                <a:rPr lang="ru-RU" sz="1000">
                  <a:cs typeface="Arial" charset="0"/>
                </a:rPr>
                <a:t>воздушного базирования</a:t>
              </a:r>
            </a:p>
          </p:txBody>
        </p:sp>
        <p:sp>
          <p:nvSpPr>
            <p:cNvPr id="13325" name="TextBox 17"/>
            <p:cNvSpPr txBox="1">
              <a:spLocks noChangeArrowheads="1"/>
            </p:cNvSpPr>
            <p:nvPr/>
          </p:nvSpPr>
          <p:spPr bwMode="auto">
            <a:xfrm>
              <a:off x="2792118" y="1516132"/>
              <a:ext cx="144943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 dirty="0">
                  <a:cs typeface="Arial" charset="0"/>
                </a:rPr>
                <a:t>БЛА </a:t>
              </a:r>
            </a:p>
            <a:p>
              <a:pPr algn="ctr"/>
              <a:r>
                <a:rPr lang="ru-RU" sz="1000" dirty="0">
                  <a:cs typeface="Arial" charset="0"/>
                </a:rPr>
                <a:t>тяжелого и среднего </a:t>
              </a:r>
            </a:p>
            <a:p>
              <a:pPr algn="ctr"/>
              <a:r>
                <a:rPr lang="ru-RU" sz="1000" dirty="0">
                  <a:cs typeface="Arial" charset="0"/>
                </a:rPr>
                <a:t>классов</a:t>
              </a:r>
            </a:p>
          </p:txBody>
        </p:sp>
        <p:sp>
          <p:nvSpPr>
            <p:cNvPr id="13326" name="TextBox 18"/>
            <p:cNvSpPr txBox="1">
              <a:spLocks noChangeArrowheads="1"/>
            </p:cNvSpPr>
            <p:nvPr/>
          </p:nvSpPr>
          <p:spPr bwMode="auto">
            <a:xfrm>
              <a:off x="4471643" y="1515231"/>
              <a:ext cx="174118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 dirty="0">
                  <a:cs typeface="Arial" charset="0"/>
                </a:rPr>
                <a:t>БЛА</a:t>
              </a:r>
            </a:p>
            <a:p>
              <a:pPr algn="ctr"/>
              <a:r>
                <a:rPr lang="ru-RU" sz="1000" dirty="0">
                  <a:cs typeface="Arial" charset="0"/>
                </a:rPr>
                <a:t>малого и сверхмалого</a:t>
              </a:r>
            </a:p>
            <a:p>
              <a:pPr algn="ctr"/>
              <a:r>
                <a:rPr lang="ru-RU" sz="1000" dirty="0">
                  <a:cs typeface="Arial" charset="0"/>
                </a:rPr>
                <a:t>классов с элементами ИИ</a:t>
              </a:r>
            </a:p>
          </p:txBody>
        </p:sp>
        <p:sp>
          <p:nvSpPr>
            <p:cNvPr id="13327" name="TextBox 20"/>
            <p:cNvSpPr txBox="1">
              <a:spLocks noChangeArrowheads="1"/>
            </p:cNvSpPr>
            <p:nvPr/>
          </p:nvSpPr>
          <p:spPr bwMode="auto">
            <a:xfrm>
              <a:off x="662462" y="2070240"/>
              <a:ext cx="1685763" cy="825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800">
                  <a:solidFill>
                    <a:srgbClr val="F03090"/>
                  </a:solidFill>
                  <a:cs typeface="Arial" charset="0"/>
                </a:rPr>
                <a:t>- уничтожение</a:t>
              </a:r>
              <a:r>
                <a:rPr lang="ru-RU" sz="800">
                  <a:cs typeface="Arial" charset="0"/>
                </a:rPr>
                <a:t> средств  ПВО</a:t>
              </a:r>
            </a:p>
            <a:p>
              <a:pPr algn="ctr"/>
              <a:r>
                <a:rPr lang="ru-RU" sz="800">
                  <a:cs typeface="Arial" charset="0"/>
                </a:rPr>
                <a:t> для завоевания</a:t>
              </a:r>
            </a:p>
            <a:p>
              <a:pPr algn="ctr"/>
              <a:r>
                <a:rPr lang="ru-RU" sz="800">
                  <a:cs typeface="Arial" charset="0"/>
                </a:rPr>
                <a:t>  превосходства в воздухе;</a:t>
              </a:r>
            </a:p>
            <a:p>
              <a:pPr algn="ctr"/>
              <a:r>
                <a:rPr lang="ru-RU" sz="800">
                  <a:cs typeface="Arial" charset="0"/>
                </a:rPr>
                <a:t>    </a:t>
              </a:r>
              <a:r>
                <a:rPr lang="ru-RU" sz="800">
                  <a:solidFill>
                    <a:srgbClr val="F03090"/>
                  </a:solidFill>
                  <a:cs typeface="Arial" charset="0"/>
                </a:rPr>
                <a:t>- уничтожение</a:t>
              </a:r>
              <a:r>
                <a:rPr lang="ru-RU" sz="800">
                  <a:cs typeface="Arial" charset="0"/>
                </a:rPr>
                <a:t> бронетехники,</a:t>
              </a:r>
            </a:p>
            <a:p>
              <a:pPr algn="ctr"/>
              <a:r>
                <a:rPr lang="ru-RU" sz="800">
                  <a:cs typeface="Arial" charset="0"/>
                </a:rPr>
                <a:t>войсковых объектов, </a:t>
              </a:r>
            </a:p>
            <a:p>
              <a:pPr algn="ctr"/>
              <a:r>
                <a:rPr lang="ru-RU" sz="800">
                  <a:cs typeface="Arial" charset="0"/>
                </a:rPr>
                <a:t>инж. сооружений</a:t>
              </a:r>
            </a:p>
          </p:txBody>
        </p:sp>
        <p:sp>
          <p:nvSpPr>
            <p:cNvPr id="13328" name="TextBox 11"/>
            <p:cNvSpPr txBox="1">
              <a:spLocks noChangeArrowheads="1"/>
            </p:cNvSpPr>
            <p:nvPr/>
          </p:nvSpPr>
          <p:spPr bwMode="auto">
            <a:xfrm>
              <a:off x="2449815" y="2090879"/>
              <a:ext cx="2122283" cy="11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800" dirty="0">
                  <a:solidFill>
                    <a:srgbClr val="F03090"/>
                  </a:solidFill>
                  <a:cs typeface="Arial" charset="0"/>
                </a:rPr>
                <a:t>- уничтожение</a:t>
              </a:r>
              <a:r>
                <a:rPr lang="ru-RU" sz="800" dirty="0">
                  <a:cs typeface="Arial" charset="0"/>
                </a:rPr>
                <a:t> средств  ПВО для </a:t>
              </a:r>
              <a:r>
                <a:rPr lang="ru-RU" sz="800" dirty="0" err="1">
                  <a:cs typeface="Arial" charset="0"/>
                </a:rPr>
                <a:t>завое</a:t>
              </a:r>
              <a:r>
                <a:rPr lang="ru-RU" sz="800" dirty="0">
                  <a:cs typeface="Arial" charset="0"/>
                </a:rPr>
                <a:t>-</a:t>
              </a:r>
            </a:p>
            <a:p>
              <a:pPr algn="ctr"/>
              <a:r>
                <a:rPr lang="ru-RU" sz="800" dirty="0" err="1">
                  <a:cs typeface="Arial" charset="0"/>
                </a:rPr>
                <a:t>вания</a:t>
              </a:r>
              <a:r>
                <a:rPr lang="ru-RU" sz="800" dirty="0">
                  <a:cs typeface="Arial" charset="0"/>
                </a:rPr>
                <a:t> превосходства в воздухе;</a:t>
              </a:r>
            </a:p>
            <a:p>
              <a:pPr algn="ctr"/>
              <a:r>
                <a:rPr lang="ru-RU" sz="800" dirty="0">
                  <a:cs typeface="Arial" charset="0"/>
                </a:rPr>
                <a:t> </a:t>
              </a:r>
              <a:r>
                <a:rPr lang="ru-RU" sz="800" dirty="0">
                  <a:solidFill>
                    <a:srgbClr val="F03090"/>
                  </a:solidFill>
                  <a:cs typeface="Arial" charset="0"/>
                </a:rPr>
                <a:t>- уничтожение</a:t>
              </a:r>
              <a:r>
                <a:rPr lang="ru-RU" sz="800" dirty="0">
                  <a:cs typeface="Arial" charset="0"/>
                </a:rPr>
                <a:t> бронетехники, скоплений</a:t>
              </a:r>
            </a:p>
            <a:p>
              <a:pPr algn="ctr"/>
              <a:r>
                <a:rPr lang="ru-RU" sz="800" dirty="0">
                  <a:cs typeface="Arial" charset="0"/>
                </a:rPr>
                <a:t> войск, поражение войсковых объектов, </a:t>
              </a:r>
            </a:p>
            <a:p>
              <a:pPr algn="ctr"/>
              <a:r>
                <a:rPr lang="ru-RU" sz="800" dirty="0">
                  <a:cs typeface="Arial" charset="0"/>
                </a:rPr>
                <a:t> </a:t>
              </a:r>
              <a:r>
                <a:rPr lang="ru-RU" sz="800" dirty="0" err="1">
                  <a:cs typeface="Arial" charset="0"/>
                </a:rPr>
                <a:t>инж</a:t>
              </a:r>
              <a:r>
                <a:rPr lang="ru-RU" sz="800" dirty="0">
                  <a:cs typeface="Arial" charset="0"/>
                </a:rPr>
                <a:t>. сооружений;</a:t>
              </a:r>
            </a:p>
            <a:p>
              <a:pPr algn="ctr"/>
              <a:r>
                <a:rPr lang="ru-RU" sz="800" dirty="0">
                  <a:cs typeface="Arial" charset="0"/>
                </a:rPr>
                <a:t>- </a:t>
              </a:r>
              <a:r>
                <a:rPr lang="ru-RU" sz="800" dirty="0">
                  <a:solidFill>
                    <a:srgbClr val="F03090"/>
                  </a:solidFill>
                  <a:cs typeface="Arial" charset="0"/>
                </a:rPr>
                <a:t>фото-, видео- и радиоразведка</a:t>
              </a:r>
            </a:p>
            <a:p>
              <a:pPr algn="ctr"/>
              <a:endParaRPr lang="ru-RU" dirty="0">
                <a:latin typeface="Calibri" pitchFamily="34" charset="0"/>
              </a:endParaRPr>
            </a:p>
          </p:txBody>
        </p:sp>
        <p:sp>
          <p:nvSpPr>
            <p:cNvPr id="13329" name="TextBox 21"/>
            <p:cNvSpPr txBox="1">
              <a:spLocks noChangeArrowheads="1"/>
            </p:cNvSpPr>
            <p:nvPr/>
          </p:nvSpPr>
          <p:spPr bwMode="auto">
            <a:xfrm>
              <a:off x="4402251" y="2097230"/>
              <a:ext cx="2042916" cy="825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800" dirty="0">
                  <a:solidFill>
                    <a:srgbClr val="F03090"/>
                  </a:solidFill>
                  <a:cs typeface="Arial" charset="0"/>
                </a:rPr>
                <a:t>- создание</a:t>
              </a:r>
              <a:r>
                <a:rPr lang="ru-RU" sz="800" dirty="0">
                  <a:cs typeface="Arial" charset="0"/>
                </a:rPr>
                <a:t> самонастраивающихся </a:t>
              </a:r>
            </a:p>
            <a:p>
              <a:pPr algn="ctr"/>
              <a:r>
                <a:rPr lang="ru-RU" sz="800" dirty="0">
                  <a:cs typeface="Arial" charset="0"/>
                </a:rPr>
                <a:t>«роев» для эффективного поражения</a:t>
              </a:r>
            </a:p>
            <a:p>
              <a:pPr algn="ctr"/>
              <a:r>
                <a:rPr lang="ru-RU" sz="800" dirty="0">
                  <a:cs typeface="Arial" charset="0"/>
                </a:rPr>
                <a:t>средств ПВО;</a:t>
              </a:r>
            </a:p>
            <a:p>
              <a:pPr algn="ctr"/>
              <a:r>
                <a:rPr lang="ru-RU" sz="800" dirty="0">
                  <a:solidFill>
                    <a:srgbClr val="F03090"/>
                  </a:solidFill>
                  <a:cs typeface="Arial" charset="0"/>
                </a:rPr>
                <a:t>- уничтожение</a:t>
              </a:r>
              <a:r>
                <a:rPr lang="ru-RU" sz="800" dirty="0">
                  <a:cs typeface="Arial" charset="0"/>
                </a:rPr>
                <a:t> важных малоразмерных</a:t>
              </a:r>
            </a:p>
            <a:p>
              <a:pPr algn="ctr"/>
              <a:r>
                <a:rPr lang="ru-RU" sz="800" dirty="0">
                  <a:cs typeface="Arial" charset="0"/>
                </a:rPr>
                <a:t>объектов на поле боя;</a:t>
              </a:r>
            </a:p>
            <a:p>
              <a:pPr algn="ctr"/>
              <a:r>
                <a:rPr lang="ru-RU" sz="800" dirty="0">
                  <a:cs typeface="Arial" charset="0"/>
                </a:rPr>
                <a:t>-ведение всех видов разведки</a:t>
              </a:r>
            </a:p>
          </p:txBody>
        </p:sp>
        <p:sp>
          <p:nvSpPr>
            <p:cNvPr id="43" name="TextBox 22"/>
            <p:cNvSpPr txBox="1"/>
            <p:nvPr/>
          </p:nvSpPr>
          <p:spPr>
            <a:xfrm>
              <a:off x="1333910" y="317510"/>
              <a:ext cx="5211260" cy="460409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Совокупность основных задач, решаемых СВН различных типов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latin typeface="Arial" pitchFamily="34" charset="0"/>
                  <a:cs typeface="Arial" pitchFamily="34" charset="0"/>
                </a:rPr>
                <a:t>и</a:t>
              </a:r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 средствами ПВО противостоящих полигамных группировок</a:t>
              </a:r>
              <a:endParaRPr lang="ru-RU" sz="12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331" name="Picture 6" descr="Тор-М2гм2"/>
            <p:cNvPicPr>
              <a:picLocks noChangeAspect="1" noChangeArrowheads="1"/>
            </p:cNvPicPr>
            <p:nvPr/>
          </p:nvPicPr>
          <p:blipFill>
            <a:blip r:embed="rId3">
              <a:lum bright="12000" contrast="30000"/>
            </a:blip>
            <a:srcRect l="3160" t="3450" b="6900"/>
            <a:stretch>
              <a:fillRect/>
            </a:stretch>
          </p:blipFill>
          <p:spPr bwMode="auto">
            <a:xfrm flipH="1">
              <a:off x="5575298" y="3294538"/>
              <a:ext cx="1052694" cy="64932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332" name="AutoShape 37"/>
            <p:cNvSpPr>
              <a:spLocks noChangeArrowheads="1"/>
            </p:cNvSpPr>
            <p:nvPr/>
          </p:nvSpPr>
          <p:spPr bwMode="auto">
            <a:xfrm>
              <a:off x="4930868" y="3443287"/>
              <a:ext cx="855254" cy="3905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>
                  <a:latin typeface="Calibri" pitchFamily="34" charset="0"/>
                </a:rPr>
                <a:t>?</a:t>
              </a:r>
            </a:p>
          </p:txBody>
        </p:sp>
        <p:sp>
          <p:nvSpPr>
            <p:cNvPr id="13333" name="AutoShape 9"/>
            <p:cNvSpPr>
              <a:spLocks noChangeArrowheads="1"/>
            </p:cNvSpPr>
            <p:nvPr/>
          </p:nvSpPr>
          <p:spPr bwMode="auto">
            <a:xfrm rot="-5400000">
              <a:off x="3165171" y="1202617"/>
              <a:ext cx="653586" cy="5592125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9966"/>
                </a:gs>
              </a:gsLst>
              <a:lin ang="0" scaled="1"/>
            </a:gradFill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>
                <a:latin typeface="Calibri" pitchFamily="34" charset="0"/>
              </a:endParaRPr>
            </a:p>
          </p:txBody>
        </p:sp>
        <p:sp>
          <p:nvSpPr>
            <p:cNvPr id="13334" name="TextBox 55"/>
            <p:cNvSpPr txBox="1">
              <a:spLocks noChangeArrowheads="1"/>
            </p:cNvSpPr>
            <p:nvPr/>
          </p:nvSpPr>
          <p:spPr bwMode="auto">
            <a:xfrm>
              <a:off x="781115" y="3794796"/>
              <a:ext cx="547040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dirty="0">
                  <a:cs typeface="Arial" charset="0"/>
                </a:rPr>
                <a:t>Боевые задачи, решаемые средствами противовоздушной обороны</a:t>
              </a:r>
            </a:p>
          </p:txBody>
        </p:sp>
        <p:sp>
          <p:nvSpPr>
            <p:cNvPr id="48" name="TextBox 56"/>
            <p:cNvSpPr txBox="1"/>
            <p:nvPr/>
          </p:nvSpPr>
          <p:spPr>
            <a:xfrm>
              <a:off x="633890" y="3957917"/>
              <a:ext cx="5485871" cy="4000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ctr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высокоэффективная борьба со всеми типами средств воздушного нападения во всех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     видах боевых действий прикрываемых войск и на марше, защита важных объектов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336" name="Picture 2" descr="https://ot-vinta.org/wp-content/uploads/2019/01/%D0%B5%D0%BF%D0%BE-8.jpg"/>
            <p:cNvPicPr>
              <a:picLocks noChangeAspect="1" noChangeArrowheads="1"/>
            </p:cNvPicPr>
            <p:nvPr/>
          </p:nvPicPr>
          <p:blipFill>
            <a:blip r:embed="rId4"/>
            <a:srcRect l="3111" t="17290" r="7327" b="17708"/>
            <a:stretch>
              <a:fillRect/>
            </a:stretch>
          </p:blipFill>
          <p:spPr bwMode="auto">
            <a:xfrm>
              <a:off x="295308" y="329789"/>
              <a:ext cx="1026846" cy="56999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0" name="AutoShape 6"/>
            <p:cNvSpPr>
              <a:spLocks noChangeArrowheads="1"/>
            </p:cNvSpPr>
            <p:nvPr/>
          </p:nvSpPr>
          <p:spPr bwMode="auto">
            <a:xfrm rot="5400000">
              <a:off x="3243445" y="-1680823"/>
              <a:ext cx="506449" cy="5592222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FF"/>
                </a:gs>
              </a:gsLst>
              <a:lin ang="0" scaled="1"/>
            </a:gradFill>
            <a:ln w="2857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rot="10800000" vert="eaVert"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38" name="TextBox 54"/>
            <p:cNvSpPr txBox="1">
              <a:spLocks noChangeArrowheads="1"/>
            </p:cNvSpPr>
            <p:nvPr/>
          </p:nvSpPr>
          <p:spPr bwMode="auto">
            <a:xfrm>
              <a:off x="1296926" y="862805"/>
              <a:ext cx="442544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>
                  <a:cs typeface="Arial" charset="0"/>
                </a:rPr>
                <a:t>Боевые задачи, решаемые беспилотными средствами </a:t>
              </a:r>
            </a:p>
            <a:p>
              <a:r>
                <a:rPr lang="ru-RU" sz="1200" b="1">
                  <a:cs typeface="Arial" charset="0"/>
                </a:rPr>
                <a:t>воздушного нападения</a:t>
              </a:r>
            </a:p>
          </p:txBody>
        </p:sp>
        <p:grpSp>
          <p:nvGrpSpPr>
            <p:cNvPr id="13339" name="Группа 51"/>
            <p:cNvGrpSpPr>
              <a:grpSpLocks/>
            </p:cNvGrpSpPr>
            <p:nvPr/>
          </p:nvGrpSpPr>
          <p:grpSpPr bwMode="auto">
            <a:xfrm>
              <a:off x="238718" y="4521708"/>
              <a:ext cx="6458026" cy="3777233"/>
              <a:chOff x="2399226" y="758718"/>
              <a:chExt cx="6458026" cy="3777233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2399148" y="758531"/>
                <a:ext cx="6409707" cy="3776942"/>
              </a:xfrm>
              <a:prstGeom prst="rect">
                <a:avLst/>
              </a:prstGeom>
              <a:solidFill>
                <a:srgbClr val="FFF9E7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13342" name="Группа 53"/>
              <p:cNvGrpSpPr>
                <a:grpSpLocks/>
              </p:cNvGrpSpPr>
              <p:nvPr/>
            </p:nvGrpSpPr>
            <p:grpSpPr bwMode="auto">
              <a:xfrm>
                <a:off x="4396664" y="836173"/>
                <a:ext cx="4460588" cy="2699322"/>
                <a:chOff x="4572000" y="213521"/>
                <a:chExt cx="4460588" cy="2699322"/>
              </a:xfrm>
            </p:grpSpPr>
            <p:sp>
              <p:nvSpPr>
                <p:cNvPr id="65" name="Прямоугольник 64"/>
                <p:cNvSpPr/>
                <p:nvPr/>
              </p:nvSpPr>
              <p:spPr>
                <a:xfrm flipH="1" flipV="1">
                  <a:off x="4571366" y="213673"/>
                  <a:ext cx="4358855" cy="268148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pic>
              <p:nvPicPr>
                <p:cNvPr id="66" name="Picture 2" descr="https://pbs.twimg.com/media/EBh9jFcXUAIHZ2u.jpg"/>
                <p:cNvPicPr>
                  <a:picLocks noChangeAspect="1" noChangeArrowheads="1"/>
                </p:cNvPicPr>
                <p:nvPr/>
              </p:nvPicPr>
              <p:blipFill rotWithShape="1">
                <a:blip r:embed="rId5"/>
                <a:srcRect l="36358" b="44064"/>
                <a:stretch/>
              </p:blipFill>
              <p:spPr bwMode="auto">
                <a:xfrm>
                  <a:off x="6925402" y="267652"/>
                  <a:ext cx="1857196" cy="1079580"/>
                </a:xfrm>
                <a:prstGeom prst="rect">
                  <a:avLst/>
                </a:prstGeom>
                <a:noFill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extLst/>
              </p:spPr>
            </p:pic>
            <p:sp>
              <p:nvSpPr>
                <p:cNvPr id="13355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4937438" y="267132"/>
                  <a:ext cx="1463991" cy="46166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 dirty="0">
                      <a:cs typeface="Arial" charset="0"/>
                    </a:rPr>
                    <a:t>BAYRAKTAR TB2</a:t>
                  </a:r>
                  <a:endParaRPr lang="ru-RU" sz="1200" b="1" dirty="0">
                    <a:cs typeface="Arial" charset="0"/>
                  </a:endParaRPr>
                </a:p>
                <a:p>
                  <a:r>
                    <a:rPr lang="ru-RU" sz="1200" b="1" dirty="0">
                      <a:cs typeface="Arial" charset="0"/>
                    </a:rPr>
                    <a:t>(«Знаменосец»)</a:t>
                  </a:r>
                </a:p>
              </p:txBody>
            </p:sp>
            <p:sp>
              <p:nvSpPr>
                <p:cNvPr id="13356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6889626" y="1349283"/>
                  <a:ext cx="1879041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000" b="1" dirty="0">
                      <a:cs typeface="Arial" charset="0"/>
                    </a:rPr>
                    <a:t>Основные характеристики</a:t>
                  </a:r>
                </a:p>
              </p:txBody>
            </p:sp>
            <p:sp>
              <p:nvSpPr>
                <p:cNvPr id="13357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6746735" y="1517135"/>
                  <a:ext cx="2285853" cy="13147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800" dirty="0">
                      <a:cs typeface="Arial" charset="0"/>
                    </a:rPr>
                    <a:t>Максимальная взлетная масса    </a:t>
                  </a:r>
                  <a:r>
                    <a:rPr lang="ru-RU" sz="800" dirty="0">
                      <a:solidFill>
                        <a:srgbClr val="F03090"/>
                      </a:solidFill>
                      <a:cs typeface="Arial" charset="0"/>
                    </a:rPr>
                    <a:t>650 кг</a:t>
                  </a:r>
                </a:p>
                <a:p>
                  <a:r>
                    <a:rPr lang="ru-RU" sz="800" dirty="0">
                      <a:cs typeface="Arial" charset="0"/>
                    </a:rPr>
                    <a:t>Максимальная скорость               </a:t>
                  </a:r>
                  <a:r>
                    <a:rPr lang="ru-RU" sz="800" dirty="0">
                      <a:solidFill>
                        <a:srgbClr val="F03090"/>
                      </a:solidFill>
                      <a:cs typeface="Arial" charset="0"/>
                    </a:rPr>
                    <a:t>220 км</a:t>
                  </a:r>
                  <a:r>
                    <a:rPr lang="en-US" sz="800" dirty="0">
                      <a:solidFill>
                        <a:srgbClr val="F03090"/>
                      </a:solidFill>
                      <a:cs typeface="Arial" charset="0"/>
                    </a:rPr>
                    <a:t>/</a:t>
                  </a:r>
                  <a:r>
                    <a:rPr lang="ru-RU" sz="800" dirty="0">
                      <a:solidFill>
                        <a:srgbClr val="F03090"/>
                      </a:solidFill>
                      <a:cs typeface="Arial" charset="0"/>
                    </a:rPr>
                    <a:t>ч</a:t>
                  </a:r>
                </a:p>
                <a:p>
                  <a:r>
                    <a:rPr lang="ru-RU" sz="800" dirty="0">
                      <a:cs typeface="Arial" charset="0"/>
                    </a:rPr>
                    <a:t>Крейсерская скорость                  </a:t>
                  </a:r>
                  <a:r>
                    <a:rPr lang="ru-RU" sz="800" dirty="0">
                      <a:solidFill>
                        <a:srgbClr val="F03090"/>
                      </a:solidFill>
                      <a:cs typeface="Arial" charset="0"/>
                    </a:rPr>
                    <a:t>130 км</a:t>
                  </a:r>
                  <a:r>
                    <a:rPr lang="en-US" sz="800" dirty="0">
                      <a:solidFill>
                        <a:srgbClr val="F03090"/>
                      </a:solidFill>
                      <a:cs typeface="Arial" charset="0"/>
                    </a:rPr>
                    <a:t>/</a:t>
                  </a:r>
                  <a:r>
                    <a:rPr lang="ru-RU" sz="800" dirty="0">
                      <a:solidFill>
                        <a:srgbClr val="F03090"/>
                      </a:solidFill>
                      <a:cs typeface="Arial" charset="0"/>
                    </a:rPr>
                    <a:t>ч</a:t>
                  </a:r>
                </a:p>
                <a:p>
                  <a:r>
                    <a:rPr lang="ru-RU" sz="800" dirty="0">
                      <a:cs typeface="Arial" charset="0"/>
                    </a:rPr>
                    <a:t>Радиус действия                         </a:t>
                  </a:r>
                  <a:r>
                    <a:rPr lang="ru-RU" sz="800" dirty="0">
                      <a:solidFill>
                        <a:srgbClr val="F03090"/>
                      </a:solidFill>
                      <a:cs typeface="Arial" charset="0"/>
                    </a:rPr>
                    <a:t>до 150 км</a:t>
                  </a:r>
                </a:p>
                <a:p>
                  <a:r>
                    <a:rPr lang="ru-RU" sz="800" dirty="0">
                      <a:cs typeface="Arial" charset="0"/>
                    </a:rPr>
                    <a:t>Максимальная высота полета     </a:t>
                  </a:r>
                  <a:r>
                    <a:rPr lang="ru-RU" sz="800" dirty="0">
                      <a:solidFill>
                        <a:srgbClr val="F03090"/>
                      </a:solidFill>
                      <a:cs typeface="Arial" charset="0"/>
                    </a:rPr>
                    <a:t>8200 м</a:t>
                  </a:r>
                </a:p>
                <a:p>
                  <a:r>
                    <a:rPr lang="ru-RU" sz="800" dirty="0">
                      <a:cs typeface="Arial" charset="0"/>
                    </a:rPr>
                    <a:t>Продолжительность полета       </a:t>
                  </a:r>
                  <a:r>
                    <a:rPr lang="ru-RU" sz="800" dirty="0">
                      <a:solidFill>
                        <a:srgbClr val="F03090"/>
                      </a:solidFill>
                      <a:cs typeface="Arial" charset="0"/>
                    </a:rPr>
                    <a:t>до 24 час</a:t>
                  </a:r>
                </a:p>
                <a:p>
                  <a:r>
                    <a:rPr lang="ru-RU" sz="800" dirty="0">
                      <a:cs typeface="Arial" charset="0"/>
                    </a:rPr>
                    <a:t>Эффективная </a:t>
                  </a:r>
                  <a:r>
                    <a:rPr lang="ru-RU" sz="800" dirty="0" err="1">
                      <a:cs typeface="Arial" charset="0"/>
                    </a:rPr>
                    <a:t>пов</a:t>
                  </a:r>
                  <a:r>
                    <a:rPr lang="ru-RU" sz="800" dirty="0">
                      <a:cs typeface="Arial" charset="0"/>
                    </a:rPr>
                    <a:t>. </a:t>
                  </a:r>
                  <a:r>
                    <a:rPr lang="ru-RU" sz="800" dirty="0" err="1">
                      <a:cs typeface="Arial" charset="0"/>
                    </a:rPr>
                    <a:t>расс</a:t>
                  </a:r>
                  <a:r>
                    <a:rPr lang="ru-RU" sz="800" dirty="0">
                      <a:cs typeface="Arial" charset="0"/>
                    </a:rPr>
                    <a:t>.(ЭПР)   </a:t>
                  </a:r>
                  <a:r>
                    <a:rPr lang="ru-RU" sz="800" dirty="0">
                      <a:solidFill>
                        <a:srgbClr val="F03090"/>
                      </a:solidFill>
                      <a:cs typeface="Arial" charset="0"/>
                    </a:rPr>
                    <a:t>до 0,7 кв. м.</a:t>
                  </a:r>
                </a:p>
                <a:p>
                  <a:r>
                    <a:rPr lang="ru-RU" sz="800" dirty="0">
                      <a:cs typeface="Arial" charset="0"/>
                    </a:rPr>
                    <a:t>Грузоподъемность                      </a:t>
                  </a:r>
                  <a:r>
                    <a:rPr lang="ru-RU" sz="800" dirty="0">
                      <a:solidFill>
                        <a:srgbClr val="F03090"/>
                      </a:solidFill>
                      <a:cs typeface="Arial" charset="0"/>
                    </a:rPr>
                    <a:t>до 55 кг</a:t>
                  </a:r>
                </a:p>
                <a:p>
                  <a:r>
                    <a:rPr lang="ru-RU" sz="800" dirty="0">
                      <a:cs typeface="Arial" charset="0"/>
                    </a:rPr>
                    <a:t>Вооружение                           ПТУР МАМ-</a:t>
                  </a:r>
                  <a:r>
                    <a:rPr lang="en-US" sz="800" dirty="0">
                      <a:cs typeface="Arial" charset="0"/>
                    </a:rPr>
                    <a:t>L</a:t>
                  </a:r>
                  <a:endParaRPr lang="ru-RU" sz="800" dirty="0">
                    <a:cs typeface="Arial" charset="0"/>
                  </a:endParaRPr>
                </a:p>
                <a:p>
                  <a:r>
                    <a:rPr lang="ru-RU" sz="800" dirty="0">
                      <a:cs typeface="Arial" charset="0"/>
                    </a:rPr>
                    <a:t>                              упр. авиабомбы МАМ-С</a:t>
                  </a:r>
                </a:p>
              </p:txBody>
            </p:sp>
            <p:sp>
              <p:nvSpPr>
                <p:cNvPr id="13358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4651370" y="648588"/>
                  <a:ext cx="2049331" cy="11924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sz="800" dirty="0">
                      <a:cs typeface="Arial" charset="0"/>
                    </a:rPr>
                    <a:t>Турецкий разведывательно-ударный</a:t>
                  </a:r>
                </a:p>
                <a:p>
                  <a:pPr algn="ctr"/>
                  <a:r>
                    <a:rPr lang="ru-RU" sz="800" dirty="0">
                      <a:cs typeface="Arial" charset="0"/>
                    </a:rPr>
                    <a:t>оперативно-тактический беспилотный</a:t>
                  </a:r>
                </a:p>
                <a:p>
                  <a:pPr algn="ctr"/>
                  <a:r>
                    <a:rPr lang="ru-RU" sz="800" dirty="0">
                      <a:cs typeface="Arial" charset="0"/>
                    </a:rPr>
                    <a:t>летательный аппарат (БЛА) с большой</a:t>
                  </a:r>
                </a:p>
                <a:p>
                  <a:pPr algn="ctr"/>
                  <a:r>
                    <a:rPr lang="ru-RU" sz="800" dirty="0">
                      <a:cs typeface="Arial" charset="0"/>
                    </a:rPr>
                    <a:t>длительностью полета (большим</a:t>
                  </a:r>
                </a:p>
                <a:p>
                  <a:pPr algn="ctr"/>
                  <a:r>
                    <a:rPr lang="ru-RU" sz="800" dirty="0">
                      <a:cs typeface="Arial" charset="0"/>
                    </a:rPr>
                    <a:t>временем пребывания в </a:t>
                  </a:r>
                  <a:r>
                    <a:rPr lang="ru-RU" sz="800" dirty="0">
                      <a:solidFill>
                        <a:srgbClr val="F03090"/>
                      </a:solidFill>
                      <a:cs typeface="Arial" charset="0"/>
                    </a:rPr>
                    <a:t>воздухе).</a:t>
                  </a:r>
                </a:p>
                <a:p>
                  <a:pPr algn="ctr"/>
                  <a:r>
                    <a:rPr lang="ru-RU" sz="800" dirty="0">
                      <a:cs typeface="Arial" charset="0"/>
                    </a:rPr>
                    <a:t>Оснащен современным  бортовым</a:t>
                  </a:r>
                </a:p>
                <a:p>
                  <a:pPr algn="ctr"/>
                  <a:r>
                    <a:rPr lang="ru-RU" sz="800" dirty="0">
                      <a:cs typeface="Arial" charset="0"/>
                    </a:rPr>
                    <a:t>оборудованием и программным </a:t>
                  </a:r>
                </a:p>
                <a:p>
                  <a:pPr algn="ctr"/>
                  <a:r>
                    <a:rPr lang="ru-RU" sz="800" dirty="0">
                      <a:cs typeface="Arial" charset="0"/>
                    </a:rPr>
                    <a:t>обеспечением, имеет наземную много-</a:t>
                  </a:r>
                </a:p>
                <a:p>
                  <a:pPr algn="ctr"/>
                  <a:r>
                    <a:rPr lang="ru-RU" sz="800" dirty="0">
                      <a:cs typeface="Arial" charset="0"/>
                    </a:rPr>
                    <a:t>канальную систему управл</a:t>
                  </a:r>
                  <a:r>
                    <a:rPr lang="ru-RU" sz="800" dirty="0">
                      <a:solidFill>
                        <a:srgbClr val="F03090"/>
                      </a:solidFill>
                      <a:cs typeface="Arial" charset="0"/>
                    </a:rPr>
                    <a:t>ения.</a:t>
                  </a:r>
                </a:p>
              </p:txBody>
            </p:sp>
            <p:pic>
              <p:nvPicPr>
                <p:cNvPr id="71" name="Picture 2" descr="https://pbs.twimg.com/media/EBh9jFcXUAIHZ2u.jpg"/>
                <p:cNvPicPr>
                  <a:picLocks noChangeAspect="1" noChangeArrowheads="1"/>
                </p:cNvPicPr>
                <p:nvPr/>
              </p:nvPicPr>
              <p:blipFill rotWithShape="1">
                <a:blip r:embed="rId6"/>
                <a:srcRect l="3683" t="55083" r="78302" b="32847"/>
                <a:stretch/>
              </p:blipFill>
              <p:spPr bwMode="auto">
                <a:xfrm>
                  <a:off x="4687243" y="1809228"/>
                  <a:ext cx="2028629" cy="898591"/>
                </a:xfrm>
                <a:prstGeom prst="rect">
                  <a:avLst/>
                </a:prstGeom>
                <a:noFill/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xtLst/>
              </p:spPr>
            </p:pic>
            <p:sp>
              <p:nvSpPr>
                <p:cNvPr id="13360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4802882" y="2666622"/>
                  <a:ext cx="1752403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000" dirty="0">
                      <a:cs typeface="Arial" charset="0"/>
                    </a:rPr>
                    <a:t>Габаритные размеры БЛА</a:t>
                  </a:r>
                </a:p>
              </p:txBody>
            </p:sp>
          </p:grpSp>
          <p:pic>
            <p:nvPicPr>
              <p:cNvPr id="13343" name="Picture 2" descr="https://pbs.twimg.com/media/DMcNYorXkAIEB6T.jp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flipH="1">
                <a:off x="2524123" y="838200"/>
                <a:ext cx="1743076" cy="11239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3344" name="TextBox 17"/>
              <p:cNvSpPr txBox="1">
                <a:spLocks noChangeArrowheads="1"/>
              </p:cNvSpPr>
              <p:nvPr/>
            </p:nvSpPr>
            <p:spPr bwMode="auto">
              <a:xfrm>
                <a:off x="2488453" y="1753716"/>
                <a:ext cx="1810111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 b="1" dirty="0">
                    <a:solidFill>
                      <a:schemeClr val="bg1"/>
                    </a:solidFill>
                    <a:cs typeface="Arial" charset="0"/>
                  </a:rPr>
                  <a:t>Подготовка БЛА к полету</a:t>
                </a:r>
              </a:p>
            </p:txBody>
          </p:sp>
          <p:pic>
            <p:nvPicPr>
              <p:cNvPr id="13345" name="Picture 2" descr="https://www.rusdialog.ru/images/news/93652770e5bba2104137b9f15050c3b2.jp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529241" y="2040777"/>
                <a:ext cx="1737959" cy="117867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3346" name="TextBox 18"/>
              <p:cNvSpPr txBox="1">
                <a:spLocks noChangeArrowheads="1"/>
              </p:cNvSpPr>
              <p:nvPr/>
            </p:nvSpPr>
            <p:spPr bwMode="auto">
              <a:xfrm>
                <a:off x="2953916" y="2030710"/>
                <a:ext cx="132600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 b="1" dirty="0">
                    <a:solidFill>
                      <a:schemeClr val="bg1"/>
                    </a:solidFill>
                    <a:cs typeface="Arial" charset="0"/>
                  </a:rPr>
                  <a:t>Полет БЛА к цели</a:t>
                </a:r>
              </a:p>
            </p:txBody>
          </p:sp>
          <p:pic>
            <p:nvPicPr>
              <p:cNvPr id="13347" name="Picture 2" descr="Пресса Турции: Турецкая ракета MAM-L уже уничтожила сотню танков, включая Т-72 ВС Армении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 flipH="1">
                <a:off x="2520031" y="3291410"/>
                <a:ext cx="1756694" cy="117581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3348" name="TextBox 9"/>
              <p:cNvSpPr txBox="1">
                <a:spLocks noChangeArrowheads="1"/>
              </p:cNvSpPr>
              <p:nvPr/>
            </p:nvSpPr>
            <p:spPr bwMode="auto">
              <a:xfrm flipH="1">
                <a:off x="3330945" y="4168902"/>
                <a:ext cx="98616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 b="1" dirty="0">
                    <a:solidFill>
                      <a:schemeClr val="bg1"/>
                    </a:solidFill>
                    <a:cs typeface="Arial" charset="0"/>
                  </a:rPr>
                  <a:t>ПТУР МАМ-</a:t>
                </a:r>
                <a:r>
                  <a:rPr lang="en-US" sz="1000" b="1" dirty="0">
                    <a:solidFill>
                      <a:schemeClr val="bg1"/>
                    </a:solidFill>
                    <a:cs typeface="Arial" charset="0"/>
                  </a:rPr>
                  <a:t>L</a:t>
                </a:r>
                <a:endParaRPr lang="ru-RU" sz="1000" b="1" dirty="0">
                  <a:solidFill>
                    <a:schemeClr val="bg1"/>
                  </a:solidFill>
                  <a:cs typeface="Arial" charset="0"/>
                </a:endParaRPr>
              </a:p>
            </p:txBody>
          </p:sp>
          <p:pic>
            <p:nvPicPr>
              <p:cNvPr id="13349" name="Picture 2" descr="https://r4.mt.ru/r16/photoD013/20559991080-0/jpg/bp.jpeg"/>
              <p:cNvPicPr>
                <a:picLocks noChangeAspect="1" noChangeArrowheads="1"/>
              </p:cNvPicPr>
              <p:nvPr/>
            </p:nvPicPr>
            <p:blipFill>
              <a:blip r:embed="rId10"/>
              <a:srcRect l="565" t="17519" r="1509" b="34995"/>
              <a:stretch>
                <a:fillRect/>
              </a:stretch>
            </p:blipFill>
            <p:spPr bwMode="auto">
              <a:xfrm>
                <a:off x="4400551" y="3592066"/>
                <a:ext cx="2429996" cy="86141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3350" name="Picture 2" descr="http://i.mycdn.me/i?r=AzEPZsRbOZEKgBhR0XGMT1RkORPctC6B_Lvzw4Cdl3JBgaaKTM5SRkZCeTgDn6uOyic"/>
              <p:cNvPicPr>
                <a:picLocks noChangeAspect="1" noChangeArrowheads="1"/>
              </p:cNvPicPr>
              <p:nvPr/>
            </p:nvPicPr>
            <p:blipFill>
              <a:blip r:embed="rId11"/>
              <a:srcRect l="7777" t="29709" r="10300" b="25053"/>
              <a:stretch>
                <a:fillRect/>
              </a:stretch>
            </p:blipFill>
            <p:spPr bwMode="auto">
              <a:xfrm>
                <a:off x="6880688" y="3590925"/>
                <a:ext cx="1858252" cy="86677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3351" name="TextBox 23"/>
              <p:cNvSpPr txBox="1">
                <a:spLocks noChangeArrowheads="1"/>
              </p:cNvSpPr>
              <p:nvPr/>
            </p:nvSpPr>
            <p:spPr bwMode="auto">
              <a:xfrm>
                <a:off x="5975906" y="3583307"/>
                <a:ext cx="1933597" cy="396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 b="1" dirty="0">
                    <a:solidFill>
                      <a:srgbClr val="F03090"/>
                    </a:solidFill>
                    <a:cs typeface="Arial" charset="0"/>
                  </a:rPr>
                  <a:t>Результаты боевой работы</a:t>
                </a:r>
              </a:p>
              <a:p>
                <a:r>
                  <a:rPr lang="ru-RU" sz="1000" b="1" dirty="0">
                    <a:solidFill>
                      <a:srgbClr val="F03090"/>
                    </a:solidFill>
                    <a:cs typeface="Arial" charset="0"/>
                  </a:rPr>
                  <a:t>           ЗРК  «Тор-М2</a:t>
                </a:r>
                <a:r>
                  <a:rPr lang="ru-RU" sz="1000" dirty="0">
                    <a:solidFill>
                      <a:srgbClr val="F03090"/>
                    </a:solidFill>
                    <a:cs typeface="Arial" charset="0"/>
                  </a:rPr>
                  <a:t>»</a:t>
                </a:r>
              </a:p>
            </p:txBody>
          </p:sp>
          <p:sp>
            <p:nvSpPr>
              <p:cNvPr id="13352" name="TextBox 3"/>
              <p:cNvSpPr txBox="1">
                <a:spLocks noChangeArrowheads="1"/>
              </p:cNvSpPr>
              <p:nvPr/>
            </p:nvSpPr>
            <p:spPr bwMode="auto">
              <a:xfrm>
                <a:off x="6141715" y="3946376"/>
                <a:ext cx="1863011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000" b="1" dirty="0">
                    <a:solidFill>
                      <a:schemeClr val="bg1"/>
                    </a:solidFill>
                    <a:cs typeface="Arial" charset="0"/>
                  </a:rPr>
                  <a:t>по БЛА                 по МАМ-</a:t>
                </a:r>
                <a:r>
                  <a:rPr lang="en-US" sz="1000" b="1" dirty="0">
                    <a:solidFill>
                      <a:schemeClr val="bg1"/>
                    </a:solidFill>
                    <a:cs typeface="Arial" charset="0"/>
                  </a:rPr>
                  <a:t>L</a:t>
                </a:r>
                <a:endParaRPr lang="ru-RU" sz="1000" b="1" dirty="0">
                  <a:solidFill>
                    <a:schemeClr val="bg1"/>
                  </a:solidFill>
                  <a:cs typeface="Arial" charset="0"/>
                </a:endParaRPr>
              </a:p>
            </p:txBody>
          </p:sp>
        </p:grpSp>
        <p:sp>
          <p:nvSpPr>
            <p:cNvPr id="13340" name="TextBox 2"/>
            <p:cNvSpPr txBox="1">
              <a:spLocks noChangeArrowheads="1"/>
            </p:cNvSpPr>
            <p:nvPr/>
          </p:nvSpPr>
          <p:spPr bwMode="auto">
            <a:xfrm>
              <a:off x="181496" y="8455636"/>
              <a:ext cx="6601776" cy="457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dirty="0">
                  <a:solidFill>
                    <a:srgbClr val="F03090"/>
                  </a:solidFill>
                  <a:cs typeface="Arial" charset="0"/>
                </a:rPr>
                <a:t>Рис. 1.</a:t>
              </a:r>
              <a:r>
                <a:rPr lang="ru-RU" sz="1200" dirty="0">
                  <a:cs typeface="Arial" charset="0"/>
                </a:rPr>
                <a:t>   Совокупность основных задач, решаемых беспилотными СВН и средствами ПВО</a:t>
              </a:r>
            </a:p>
            <a:p>
              <a:r>
                <a:rPr lang="ru-RU" sz="1200" dirty="0">
                  <a:cs typeface="Arial" charset="0"/>
                </a:rPr>
                <a:t>                     в современных условиях,  некоторые результаты борьбы с БЛА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328</Words>
  <Application>Microsoft Office PowerPoint</Application>
  <PresentationFormat>Экран (4:3)</PresentationFormat>
  <Paragraphs>71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110</cp:revision>
  <dcterms:created xsi:type="dcterms:W3CDTF">2020-01-05T05:15:37Z</dcterms:created>
  <dcterms:modified xsi:type="dcterms:W3CDTF">2020-11-18T17:43:41Z</dcterms:modified>
</cp:coreProperties>
</file>